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6"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335" r:id="rId39"/>
    <p:sldId id="294" r:id="rId40"/>
    <p:sldId id="296" r:id="rId41"/>
    <p:sldId id="318" r:id="rId42"/>
    <p:sldId id="319" r:id="rId43"/>
    <p:sldId id="321" r:id="rId44"/>
    <p:sldId id="322" r:id="rId45"/>
    <p:sldId id="323" r:id="rId46"/>
    <p:sldId id="337"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22429-155B-4889-8DE5-DF3515104692}" v="20" dt="2022-02-04T13:43:58.712"/>
    <p1510:client id="{0433895B-8F8C-442E-90A2-70132C76D06F}" v="1312" dt="2022-02-10T15:32:02.525"/>
    <p1510:client id="{048C9EB8-3540-3DFA-9212-535EE18E0E11}" v="77" dt="2021-07-12T20:33:42.116"/>
    <p1510:client id="{07972EB3-A0DC-4EEC-B101-24EAAFA88053}" v="167" dt="2022-02-17T14:37:10.273"/>
    <p1510:client id="{0A7B8EFE-DDED-4C11-A14C-207E9BE18F3E}" v="1809" dt="2022-02-15T22:54:35.929"/>
    <p1510:client id="{10340FDF-B15C-4CFF-B487-146F9B98A252}" v="28" dt="2021-08-10T21:47:37.589"/>
    <p1510:client id="{16B57FB0-6990-47ED-B617-FF0745ECE67C}" v="1250" dt="2022-02-18T19:25:48.853"/>
    <p1510:client id="{3208367C-B560-45A1-994B-4514FC338150}" v="13" dt="2022-01-27T15:38:01.150"/>
    <p1510:client id="{3BA0D230-C853-4667-83F9-D85E65BD4B24}" v="2" dt="2021-08-19T16:32:24.566"/>
    <p1510:client id="{48111338-5565-4C57-9F69-B91A9ABE5A66}" v="526" dt="2022-02-08T17:35:13.167"/>
    <p1510:client id="{5203BC46-4D4F-48CF-B165-813C2BB72D19}" v="1248" dt="2022-01-29T21:00:57.949"/>
    <p1510:client id="{59B9F21D-5F3B-4F38-B819-B3E9FBF95BF3}" v="2031" dt="2022-02-09T18:35:43.214"/>
    <p1510:client id="{5A0AAAB8-49A6-F942-A54D-C6F3E5FF3A63}" v="89" dt="2021-07-13T17:54:45.232"/>
    <p1510:client id="{694B6822-C03A-4099-8E1E-5694760A7997}" v="84" dt="2022-02-07T17:33:53.851"/>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1AF451D-9818-4BB7-8A51-C32E62020657}" v="1460" dt="2022-02-03T15:40:04.150"/>
    <p1510:client id="{B63C8988-E1D3-4A52-8229-FA8C5EBD2ECD}" v="357" dt="2021-08-19T14:01:44.876"/>
    <p1510:client id="{BBB0D049-1EA0-476D-B355-CFEB6D961FD2}" v="46" dt="2022-02-11T16:33:09.910"/>
    <p1510:client id="{BFD1C342-8E6B-4A17-B287-71A700FF1EC4}" v="218" dt="2022-02-14T15:40:30.707"/>
    <p1510:client id="{C083896D-BE66-E85C-897C-A6AD0DF65F8C}" v="2226" dt="2021-07-13T17:34:38.142"/>
    <p1510:client id="{CC69BAD0-B878-4D5F-9EDC-F1CFB63E14B5}" v="190" dt="2021-08-18T18:06:57.811"/>
    <p1510:client id="{DE6D9AA5-D819-41FD-AECC-06FA7BE73129}" v="2011" dt="2022-02-16T16:14:52.431"/>
    <p1510:client id="{E395E992-6A60-4B55-BF7E-1B5C1E88FC6C}" v="1315" dt="2022-02-19T14:28:09.132"/>
    <p1510:client id="{F99FE1A3-6B59-4F95-A5CE-8014A41E9664}" v="640" dt="2022-01-30T16:35:36.929"/>
    <p1510:client id="{FBE1E2BF-8922-4898-BAB3-2BCF898AE04A}" v="20" dt="2022-01-28T16:57:49.57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vahnorion/COURSEA_DS_CAPSTONE/blob/master/EDA%20Lab%20(Wrangling%20Data).ipynb" TargetMode="External"/><Relationship Id="rId13" Type="http://schemas.openxmlformats.org/officeDocument/2006/relationships/hyperlink" Target="https://github.com/vahnorion/COURSEA_DS_CAPSTONE/blob/master/spacex_launch_dash.csv" TargetMode="External"/><Relationship Id="rId3" Type="http://schemas.openxmlformats.org/officeDocument/2006/relationships/image" Target="../media/image3.png"/><Relationship Id="rId7" Type="http://schemas.openxmlformats.org/officeDocument/2006/relationships/hyperlink" Target="https://github.com/vahnorion/COURSEA_DS_CAPSTONE/blob/master/Web%20Scraping%20Lab.ipynb" TargetMode="External"/><Relationship Id="rId12" Type="http://schemas.openxmlformats.org/officeDocument/2006/relationships/hyperlink" Target="https://github.com/vahnorion/COURSEA_DS_CAPSTONE/blob/master/spacex_dash_app.py" TargetMode="External"/><Relationship Id="rId2" Type="http://schemas.openxmlformats.org/officeDocument/2006/relationships/notesSlide" Target="../notesSlides/notesSlide4.xml"/><Relationship Id="rId16" Type="http://schemas.openxmlformats.org/officeDocument/2006/relationships/hyperlink" Target="https://github.com/vahnorion/COURSEA_DS_CAPSTONE/blob/master/ds-capstone-template-coursera.pdf" TargetMode="External"/><Relationship Id="rId1" Type="http://schemas.openxmlformats.org/officeDocument/2006/relationships/slideLayout" Target="../slideLayouts/slideLayout1.xml"/><Relationship Id="rId6" Type="http://schemas.openxmlformats.org/officeDocument/2006/relationships/hyperlink" Target="https://github.com/vahnorion/COURSEA_DS_CAPSTONE/blob/master/Data%20Collection%20API%20Lab.ipynb" TargetMode="External"/><Relationship Id="rId11" Type="http://schemas.openxmlformats.org/officeDocument/2006/relationships/hyperlink" Target="https://github.com/vahnorion/COURSEA_DS_CAPSTONE/blob/master/Interactive%20Visual%20Analytics%20with%20Folium%20Lab.ipynb" TargetMode="External"/><Relationship Id="rId5" Type="http://schemas.openxmlformats.org/officeDocument/2006/relationships/hyperlink" Target="https://github.com/vahnorion/COURSEA_DS_CAPSTONE" TargetMode="External"/><Relationship Id="rId15" Type="http://schemas.openxmlformats.org/officeDocument/2006/relationships/hyperlink" Target="https://github.com/vahnorion/COURSEA_DS_CAPSTONE/blob/master/Machine%20Learning%20Prediction%20Lab.ipynb" TargetMode="External"/><Relationship Id="rId10" Type="http://schemas.openxmlformats.org/officeDocument/2006/relationships/hyperlink" Target="https://github.com/vahnorion/COURSEA_DS_CAPSTONE/blob/master/EDA%20with%20SQL%20Lab.ipynb" TargetMode="External"/><Relationship Id="rId4" Type="http://schemas.openxmlformats.org/officeDocument/2006/relationships/hyperlink" Target="https://en.wikipedia.org/wiki/Falcon_9" TargetMode="External"/><Relationship Id="rId9" Type="http://schemas.openxmlformats.org/officeDocument/2006/relationships/hyperlink" Target="https://github.com/vahnorion/COURSEA_DS_CAPSTONE/blob/master/EDA%20with%20Visualization%20Lab.ipynb" TargetMode="External"/><Relationship Id="rId14" Type="http://schemas.openxmlformats.org/officeDocument/2006/relationships/hyperlink" Target="https://github.com/vahnorion/COURSEA_DS_CAPSTONE/tree/master/Dashboard%20stat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Nicolas MARAIS</a:t>
            </a:r>
          </a:p>
          <a:p>
            <a:r>
              <a:rPr lang="en-US" dirty="0">
                <a:solidFill>
                  <a:schemeClr val="bg2"/>
                </a:solidFill>
                <a:latin typeface="Abadi"/>
                <a:ea typeface="SF Pro" pitchFamily="2" charset="0"/>
                <a:cs typeface="SF Pro" pitchFamily="2" charset="0"/>
              </a:rPr>
              <a:t>27/01/2022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In order to gain knowledge about the data set we ran some checks :</a:t>
            </a:r>
            <a:endParaRPr lang="en-US" dirty="0">
              <a:solidFill>
                <a:schemeClr val="accent3">
                  <a:lumMod val="25000"/>
                </a:schemeClr>
              </a:solidFill>
            </a:endParaRPr>
          </a:p>
          <a:p>
            <a:pPr lvl="1"/>
            <a:r>
              <a:rPr lang="en-US" sz="1800" dirty="0">
                <a:solidFill>
                  <a:schemeClr val="accent3">
                    <a:lumMod val="25000"/>
                  </a:schemeClr>
                </a:solidFill>
                <a:latin typeface="Abadi"/>
              </a:rPr>
              <a:t>Null values : there was no null values to handle before going any further</a:t>
            </a:r>
          </a:p>
          <a:p>
            <a:pPr lvl="1"/>
            <a:r>
              <a:rPr lang="en-US" sz="1800" dirty="0">
                <a:solidFill>
                  <a:schemeClr val="accent3">
                    <a:lumMod val="25000"/>
                  </a:schemeClr>
                </a:solidFill>
                <a:latin typeface="Abadi"/>
              </a:rPr>
              <a:t>Data Types (</a:t>
            </a:r>
            <a:r>
              <a:rPr lang="en-US" sz="1800" dirty="0" err="1">
                <a:solidFill>
                  <a:schemeClr val="accent3">
                    <a:lumMod val="25000"/>
                  </a:schemeClr>
                </a:solidFill>
                <a:latin typeface="Abadi"/>
              </a:rPr>
              <a:t>columns.dtypes</a:t>
            </a:r>
            <a:r>
              <a:rPr lang="en-US" sz="1800" dirty="0">
                <a:solidFill>
                  <a:schemeClr val="accent3">
                    <a:lumMod val="25000"/>
                  </a:schemeClr>
                </a:solidFill>
                <a:latin typeface="Abadi"/>
              </a:rPr>
              <a:t>) : which column is numerical or categorical</a:t>
            </a:r>
          </a:p>
          <a:p>
            <a:r>
              <a:rPr lang="en-US" sz="2200" dirty="0">
                <a:solidFill>
                  <a:schemeClr val="accent3">
                    <a:lumMod val="25000"/>
                  </a:schemeClr>
                </a:solidFill>
                <a:latin typeface="Abadi"/>
              </a:rPr>
              <a:t>Now that we have a rough idea about our data set, let's take a look at a few data:</a:t>
            </a:r>
          </a:p>
          <a:p>
            <a:pPr lvl="1"/>
            <a:r>
              <a:rPr lang="en-US" sz="1800" dirty="0">
                <a:solidFill>
                  <a:schemeClr val="accent3">
                    <a:lumMod val="25000"/>
                  </a:schemeClr>
                </a:solidFill>
                <a:latin typeface="Abadi"/>
              </a:rPr>
              <a:t>Number of launches for each site</a:t>
            </a:r>
          </a:p>
          <a:p>
            <a:pPr lvl="1"/>
            <a:r>
              <a:rPr lang="en-US" sz="1800" dirty="0">
                <a:solidFill>
                  <a:schemeClr val="accent3">
                    <a:lumMod val="25000"/>
                  </a:schemeClr>
                </a:solidFill>
                <a:latin typeface="Abadi"/>
              </a:rPr>
              <a:t>Number of launches for each type of orbit</a:t>
            </a:r>
          </a:p>
          <a:p>
            <a:pPr lvl="1"/>
            <a:r>
              <a:rPr lang="en-US" sz="1800" dirty="0">
                <a:solidFill>
                  <a:schemeClr val="accent3">
                    <a:lumMod val="25000"/>
                  </a:schemeClr>
                </a:solidFill>
                <a:latin typeface="Abadi"/>
              </a:rPr>
              <a:t>Number of each type of outcome</a:t>
            </a:r>
          </a:p>
          <a:p>
            <a:pPr lvl="1"/>
            <a:r>
              <a:rPr lang="en-US" sz="1800" dirty="0">
                <a:solidFill>
                  <a:schemeClr val="accent3">
                    <a:lumMod val="25000"/>
                  </a:schemeClr>
                </a:solidFill>
                <a:latin typeface="Abadi"/>
              </a:rPr>
              <a:t>Create a "Class" column that tells if the landing outcome is a success (1) or a failure (0)</a:t>
            </a:r>
          </a:p>
          <a:p>
            <a:pPr marL="0" indent="0">
              <a:buNone/>
            </a:pPr>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latin typeface="Abadi"/>
              </a:rPr>
              <a:t>GitHub URL of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Data Wrangling related notebook</a:t>
            </a:r>
            <a:br>
              <a:rPr lang="en-US" sz="2200" dirty="0">
                <a:solidFill>
                  <a:schemeClr val="accent3">
                    <a:lumMod val="25000"/>
                  </a:schemeClr>
                </a:solidFill>
                <a:latin typeface="Abadi"/>
              </a:rPr>
            </a:br>
            <a:endParaRPr lang="en-US" sz="1200">
              <a:solidFill>
                <a:srgbClr val="000000"/>
              </a:solidFill>
              <a:latin typeface="Abadi"/>
              <a:cs typeface="Calibri"/>
            </a:endParaRPr>
          </a:p>
          <a:p>
            <a:endParaRPr lang="en-US" sz="2200" dirty="0">
              <a:cs typeface="Calibri"/>
            </a:endParaRPr>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74825"/>
            <a:ext cx="9745589" cy="44021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Scatter plot of Flight Number vs Launch site to figure out the repartition of all fight between all sites and the success rate's progression over time</a:t>
            </a:r>
          </a:p>
          <a:p>
            <a:pPr>
              <a:lnSpc>
                <a:spcPct val="100000"/>
              </a:lnSpc>
              <a:spcBef>
                <a:spcPts val="1400"/>
              </a:spcBef>
            </a:pPr>
            <a:r>
              <a:rPr lang="en-US" sz="1800" dirty="0">
                <a:solidFill>
                  <a:schemeClr val="accent3">
                    <a:lumMod val="25000"/>
                  </a:schemeClr>
                </a:solidFill>
                <a:latin typeface="Abadi"/>
              </a:rPr>
              <a:t>Scatter plot of Launch site vs Payload Mass to observe how the payload is distribute between sites</a:t>
            </a:r>
          </a:p>
          <a:p>
            <a:pPr>
              <a:lnSpc>
                <a:spcPct val="100000"/>
              </a:lnSpc>
              <a:spcBef>
                <a:spcPts val="1400"/>
              </a:spcBef>
            </a:pPr>
            <a:r>
              <a:rPr lang="en-US" sz="1800" dirty="0">
                <a:solidFill>
                  <a:schemeClr val="accent3">
                    <a:lumMod val="25000"/>
                  </a:schemeClr>
                </a:solidFill>
                <a:latin typeface="Abadi"/>
              </a:rPr>
              <a:t>Bar chart of Orbit vs Success Rate to compare every orbit success rate against each other</a:t>
            </a:r>
          </a:p>
          <a:p>
            <a:pPr>
              <a:lnSpc>
                <a:spcPct val="100000"/>
              </a:lnSpc>
              <a:spcBef>
                <a:spcPts val="1400"/>
              </a:spcBef>
            </a:pPr>
            <a:r>
              <a:rPr lang="en-US" sz="1800" dirty="0">
                <a:solidFill>
                  <a:schemeClr val="accent3">
                    <a:lumMod val="25000"/>
                  </a:schemeClr>
                </a:solidFill>
                <a:latin typeface="Abadi"/>
              </a:rPr>
              <a:t>Scatter plot of Flight Number vs Orbit to observe the advancement of success rate over time per orbit</a:t>
            </a:r>
          </a:p>
          <a:p>
            <a:pPr>
              <a:lnSpc>
                <a:spcPct val="100000"/>
              </a:lnSpc>
              <a:spcBef>
                <a:spcPts val="1400"/>
              </a:spcBef>
            </a:pPr>
            <a:r>
              <a:rPr lang="en-US" sz="1800" dirty="0">
                <a:solidFill>
                  <a:schemeClr val="accent3">
                    <a:lumMod val="25000"/>
                  </a:schemeClr>
                </a:solidFill>
                <a:latin typeface="Abadi"/>
              </a:rPr>
              <a:t>Scatter plot of Payload Mass vs Orbit to determine which payload correspond to which orbit</a:t>
            </a:r>
          </a:p>
          <a:p>
            <a:pPr>
              <a:lnSpc>
                <a:spcPct val="100000"/>
              </a:lnSpc>
              <a:spcBef>
                <a:spcPts val="1400"/>
              </a:spcBef>
            </a:pPr>
            <a:r>
              <a:rPr lang="en-US" sz="1800" dirty="0">
                <a:solidFill>
                  <a:schemeClr val="accent3">
                    <a:lumMod val="25000"/>
                  </a:schemeClr>
                </a:solidFill>
                <a:latin typeface="Abadi"/>
              </a:rPr>
              <a:t>Line chart of the success rate vs Years to evaluate the progression of the global success rate over the year</a:t>
            </a:r>
          </a:p>
          <a:p>
            <a:pPr marL="0" indent="0">
              <a:lnSpc>
                <a:spcPct val="100000"/>
              </a:lnSpc>
              <a:spcBef>
                <a:spcPts val="1400"/>
              </a:spcBef>
              <a:buNone/>
            </a:pPr>
            <a:r>
              <a:rPr lang="en-US" sz="1800" dirty="0">
                <a:solidFill>
                  <a:schemeClr val="accent3">
                    <a:lumMod val="25000"/>
                  </a:schemeClr>
                </a:solidFill>
                <a:latin typeface="Abadi"/>
              </a:rPr>
              <a:t>GitHub URL of </a:t>
            </a:r>
            <a:r>
              <a:rPr lang="en-US" sz="18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EDA with data visualization notebook</a:t>
            </a:r>
            <a:br>
              <a:rPr lang="en-US" sz="1800" dirty="0">
                <a:solidFill>
                  <a:schemeClr val="accent3">
                    <a:lumMod val="25000"/>
                  </a:schemeClr>
                </a:solidFill>
                <a:latin typeface="Abadi"/>
              </a:rPr>
            </a:br>
            <a:endParaRPr lang="en-US" sz="1200">
              <a:solidFill>
                <a:srgbClr val="000000"/>
              </a:solidFill>
              <a:latin typeface="Abadi"/>
              <a:cs typeface="Calibri"/>
            </a:endParaRPr>
          </a:p>
          <a:p>
            <a:pPr>
              <a:lnSpc>
                <a:spcPct val="100000"/>
              </a:lnSpc>
              <a:spcBef>
                <a:spcPts val="1400"/>
              </a:spcBef>
            </a:pPr>
            <a:endParaRPr lang="en-US" sz="1800" dirty="0">
              <a:latin typeface="Abadi"/>
              <a:cs typeface="Calibri"/>
            </a:endParaRPr>
          </a:p>
          <a:p>
            <a:endParaRPr lang="en-US" sz="1800">
              <a:latin typeface="Abadi"/>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Select all launch site names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Select 5 launch site names that begin with 'CCA'</a:t>
            </a:r>
          </a:p>
          <a:p>
            <a:pPr>
              <a:lnSpc>
                <a:spcPct val="100000"/>
              </a:lnSpc>
              <a:spcBef>
                <a:spcPts val="1400"/>
              </a:spcBef>
            </a:pPr>
            <a:r>
              <a:rPr lang="en-US" sz="1400" dirty="0">
                <a:solidFill>
                  <a:schemeClr val="accent3">
                    <a:lumMod val="25000"/>
                  </a:schemeClr>
                </a:solidFill>
                <a:latin typeface="Abadi"/>
              </a:rPr>
              <a:t>Count the total Payload Mass</a:t>
            </a:r>
          </a:p>
          <a:p>
            <a:pPr>
              <a:lnSpc>
                <a:spcPct val="100000"/>
              </a:lnSpc>
              <a:spcBef>
                <a:spcPts val="1400"/>
              </a:spcBef>
            </a:pPr>
            <a:r>
              <a:rPr lang="en-US" sz="1400" dirty="0">
                <a:solidFill>
                  <a:schemeClr val="accent3">
                    <a:lumMod val="25000"/>
                  </a:schemeClr>
                </a:solidFill>
                <a:latin typeface="Abadi"/>
              </a:rPr>
              <a:t>Calculate the Average Payload Mass for F9 v1.1</a:t>
            </a:r>
          </a:p>
          <a:p>
            <a:pPr>
              <a:lnSpc>
                <a:spcPct val="100000"/>
              </a:lnSpc>
              <a:spcBef>
                <a:spcPts val="1400"/>
              </a:spcBef>
            </a:pPr>
            <a:r>
              <a:rPr lang="en-US" sz="1400" dirty="0">
                <a:solidFill>
                  <a:schemeClr val="accent3">
                    <a:lumMod val="25000"/>
                  </a:schemeClr>
                </a:solidFill>
                <a:latin typeface="Abadi"/>
              </a:rPr>
              <a:t>Select the date of the 1st successful Ground Landing</a:t>
            </a:r>
          </a:p>
          <a:p>
            <a:pPr>
              <a:lnSpc>
                <a:spcPct val="100000"/>
              </a:lnSpc>
              <a:spcBef>
                <a:spcPts val="1400"/>
              </a:spcBef>
            </a:pPr>
            <a:r>
              <a:rPr lang="en-US" sz="1400" dirty="0">
                <a:solidFill>
                  <a:schemeClr val="accent3">
                    <a:lumMod val="25000"/>
                  </a:schemeClr>
                </a:solidFill>
                <a:latin typeface="Abadi"/>
              </a:rPr>
              <a:t>Select the booster version for successful Drone ship landing with a Payload Mass between 4000 and 6000</a:t>
            </a:r>
          </a:p>
          <a:p>
            <a:pPr>
              <a:lnSpc>
                <a:spcPct val="100000"/>
              </a:lnSpc>
              <a:spcBef>
                <a:spcPts val="1400"/>
              </a:spcBef>
            </a:pPr>
            <a:r>
              <a:rPr lang="en-US" sz="1400" dirty="0">
                <a:solidFill>
                  <a:schemeClr val="accent3">
                    <a:lumMod val="25000"/>
                  </a:schemeClr>
                </a:solidFill>
                <a:latin typeface="Abadi"/>
              </a:rPr>
              <a:t>Count the total number of Successful/Failure outcome</a:t>
            </a:r>
          </a:p>
          <a:p>
            <a:pPr>
              <a:lnSpc>
                <a:spcPct val="100000"/>
              </a:lnSpc>
              <a:spcBef>
                <a:spcPts val="1400"/>
              </a:spcBef>
            </a:pPr>
            <a:r>
              <a:rPr lang="en-US" sz="1400" dirty="0">
                <a:solidFill>
                  <a:schemeClr val="accent3">
                    <a:lumMod val="25000"/>
                  </a:schemeClr>
                </a:solidFill>
                <a:latin typeface="Abadi"/>
              </a:rPr>
              <a:t>Select the booster versions that carried the Max Payload Mass</a:t>
            </a:r>
          </a:p>
          <a:p>
            <a:pPr>
              <a:lnSpc>
                <a:spcPct val="100000"/>
              </a:lnSpc>
              <a:spcBef>
                <a:spcPts val="1400"/>
              </a:spcBef>
            </a:pPr>
            <a:r>
              <a:rPr lang="en-US" sz="1400" dirty="0">
                <a:solidFill>
                  <a:schemeClr val="accent3">
                    <a:lumMod val="25000"/>
                  </a:schemeClr>
                </a:solidFill>
                <a:latin typeface="Abadi"/>
              </a:rPr>
              <a:t>Select all 2015 failure records for Drone Ship landing</a:t>
            </a:r>
          </a:p>
          <a:p>
            <a:pPr>
              <a:lnSpc>
                <a:spcPct val="100000"/>
              </a:lnSpc>
              <a:spcBef>
                <a:spcPts val="1400"/>
              </a:spcBef>
            </a:pPr>
            <a:r>
              <a:rPr lang="en-US" sz="1400" dirty="0">
                <a:solidFill>
                  <a:schemeClr val="accent3">
                    <a:lumMod val="25000"/>
                  </a:schemeClr>
                </a:solidFill>
                <a:latin typeface="Abadi"/>
              </a:rPr>
              <a:t>Rank all landing outcomes from 2010-06-04 to 2017-03-02</a:t>
            </a:r>
          </a:p>
          <a:p>
            <a:pPr marL="0" indent="0">
              <a:lnSpc>
                <a:spcPct val="100000"/>
              </a:lnSpc>
              <a:spcBef>
                <a:spcPts val="1400"/>
              </a:spcBef>
              <a:buNone/>
            </a:pPr>
            <a:r>
              <a:rPr lang="en-US" sz="1400" dirty="0">
                <a:solidFill>
                  <a:schemeClr val="accent3">
                    <a:lumMod val="25000"/>
                  </a:schemeClr>
                </a:solidFill>
                <a:latin typeface="Abadi"/>
              </a:rPr>
              <a:t>GitHub URL of </a:t>
            </a:r>
            <a:r>
              <a:rPr lang="en-US" sz="14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EDA with SQL notebook</a:t>
            </a:r>
            <a:br>
              <a:rPr lang="en-US" sz="1400" dirty="0">
                <a:solidFill>
                  <a:schemeClr val="accent3">
                    <a:lumMod val="25000"/>
                  </a:schemeClr>
                </a:solidFill>
                <a:latin typeface="Abadi"/>
              </a:rPr>
            </a:br>
            <a:endParaRPr lang="en-US" sz="1200">
              <a:solidFill>
                <a:srgbClr val="000000"/>
              </a:solidFill>
              <a:latin typeface="Calibri"/>
              <a:cs typeface="Calibri"/>
            </a:endParaRPr>
          </a:p>
          <a:p>
            <a:endParaRPr lang="en-US" sz="1400">
              <a:cs typeface="Calibri"/>
            </a:endParaRPr>
          </a:p>
          <a:p>
            <a:endParaRPr lang="en-US" sz="1400"/>
          </a:p>
          <a:p>
            <a:endParaRPr lang="en-US" sz="140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480866A-497E-4EA8-BBE2-3C3CAD8AD26D}"/>
              </a:ext>
            </a:extLst>
          </p:cNvPr>
          <p:cNvSpPr txBox="1"/>
          <p:nvPr/>
        </p:nvSpPr>
        <p:spPr>
          <a:xfrm>
            <a:off x="812800" y="1435100"/>
            <a:ext cx="10160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badi"/>
                <a:cs typeface="Calibri"/>
              </a:rPr>
              <a:t>List of SQL queries objectives :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A various number of map objects have been added to a Folium Map in order to highlight geographical characteristics:</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Marker : used to visualize notorious location such as launch sites, cities, highways, </a:t>
            </a:r>
            <a:r>
              <a:rPr lang="en-US" sz="1800" dirty="0" err="1">
                <a:solidFill>
                  <a:schemeClr val="accent3">
                    <a:lumMod val="25000"/>
                  </a:schemeClr>
                </a:solidFill>
                <a:latin typeface="Abadi"/>
              </a:rPr>
              <a:t>trainrails</a:t>
            </a:r>
            <a:r>
              <a:rPr lang="en-US" sz="1800" dirty="0">
                <a:solidFill>
                  <a:schemeClr val="accent3">
                    <a:lumMod val="25000"/>
                  </a:schemeClr>
                </a:solidFill>
                <a:latin typeface="Abadi"/>
              </a:rPr>
              <a:t>, coastline, point of interest, </a:t>
            </a:r>
            <a:r>
              <a:rPr lang="en-US" sz="1800" dirty="0" err="1">
                <a:solidFill>
                  <a:schemeClr val="accent3">
                    <a:lumMod val="25000"/>
                  </a:schemeClr>
                </a:solidFill>
                <a:latin typeface="Abadi"/>
              </a:rPr>
              <a:t>etc</a:t>
            </a:r>
            <a:endParaRPr lang="en-US" sz="180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Circle : used to highlight a specific area (the area around each launch site in our case)</a:t>
            </a:r>
          </a:p>
          <a:p>
            <a:pPr lvl="1">
              <a:lnSpc>
                <a:spcPct val="100000"/>
              </a:lnSpc>
              <a:spcBef>
                <a:spcPts val="1400"/>
              </a:spcBef>
            </a:pPr>
            <a:r>
              <a:rPr lang="en-US" sz="1800" dirty="0">
                <a:solidFill>
                  <a:schemeClr val="accent3">
                    <a:lumMod val="25000"/>
                  </a:schemeClr>
                </a:solidFill>
                <a:latin typeface="Abadi"/>
              </a:rPr>
              <a:t>Cluster : used to group together outcome markers as there are really close to each other, we linked them to their relative launch site</a:t>
            </a:r>
          </a:p>
          <a:p>
            <a:pPr lvl="1">
              <a:lnSpc>
                <a:spcPct val="100000"/>
              </a:lnSpc>
              <a:spcBef>
                <a:spcPts val="1400"/>
              </a:spcBef>
            </a:pPr>
            <a:r>
              <a:rPr lang="en-US" sz="1800" dirty="0">
                <a:solidFill>
                  <a:schemeClr val="accent3">
                    <a:lumMod val="25000"/>
                  </a:schemeClr>
                </a:solidFill>
                <a:latin typeface="Abadi"/>
              </a:rPr>
              <a:t>Line : Highlights distance between a given site and neighboring cities, highways, coastline, touristic sites, etc. </a:t>
            </a:r>
          </a:p>
          <a:p>
            <a:pPr lvl="1">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of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Interactive Map with Folium map notebook</a:t>
            </a:r>
            <a:br>
              <a:rPr lang="en-US" sz="2200" dirty="0">
                <a:solidFill>
                  <a:schemeClr val="accent3">
                    <a:lumMod val="25000"/>
                  </a:schemeClr>
                </a:solidFill>
                <a:latin typeface="Abadi"/>
              </a:rPr>
            </a:br>
            <a:endParaRPr lang="en-US" sz="1200">
              <a:solidFill>
                <a:srgbClr val="000000"/>
              </a:solidFill>
              <a:latin typeface="Abadi"/>
              <a:cs typeface="Calibri"/>
            </a:endParaRPr>
          </a:p>
          <a:p>
            <a:pPr>
              <a:lnSpc>
                <a:spcPct val="100000"/>
              </a:lnSpc>
              <a:spcBef>
                <a:spcPts val="1400"/>
              </a:spcBef>
            </a:pPr>
            <a:endParaRPr lang="en-US" sz="2200" dirty="0">
              <a:solidFill>
                <a:srgbClr val="000000"/>
              </a:solidFill>
              <a:latin typeface="Abadi"/>
              <a:cs typeface="Calibri"/>
            </a:endParaRPr>
          </a:p>
          <a:p>
            <a:pPr>
              <a:lnSpc>
                <a:spcPct val="100000"/>
              </a:lnSpc>
              <a:spcBef>
                <a:spcPts val="1400"/>
              </a:spcBef>
            </a:pPr>
            <a:endParaRPr lang="en-US" sz="2200" dirty="0">
              <a:solidFill>
                <a:srgbClr val="292929"/>
              </a:solidFill>
              <a:latin typeface="Abadi"/>
              <a:cs typeface="Calibri" panose="020F0502020204030204"/>
            </a:endParaRPr>
          </a:p>
          <a:p>
            <a:endParaRPr lang="en-US">
              <a:latin typeface="Abadi"/>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498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use a pie chart to visualize the success launches by site either :</a:t>
            </a:r>
            <a:endParaRPr lang="en-US"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cs typeface="Calibri"/>
              </a:rPr>
              <a:t>All successful launches against all sites</a:t>
            </a:r>
          </a:p>
          <a:p>
            <a:pPr lvl="1">
              <a:lnSpc>
                <a:spcPct val="100000"/>
              </a:lnSpc>
              <a:spcBef>
                <a:spcPts val="1400"/>
              </a:spcBef>
            </a:pPr>
            <a:r>
              <a:rPr lang="en-US" sz="1800" dirty="0">
                <a:solidFill>
                  <a:schemeClr val="accent3">
                    <a:lumMod val="25000"/>
                  </a:schemeClr>
                </a:solidFill>
                <a:latin typeface="Abadi"/>
                <a:cs typeface="Calibri"/>
              </a:rPr>
              <a:t>Ratio success/failure by site </a:t>
            </a:r>
          </a:p>
          <a:p>
            <a:pPr>
              <a:lnSpc>
                <a:spcPct val="100000"/>
              </a:lnSpc>
              <a:spcBef>
                <a:spcPts val="1400"/>
              </a:spcBef>
            </a:pPr>
            <a:r>
              <a:rPr lang="en-US" sz="2200" dirty="0">
                <a:solidFill>
                  <a:schemeClr val="accent3">
                    <a:lumMod val="25000"/>
                  </a:schemeClr>
                </a:solidFill>
                <a:latin typeface="Abadi"/>
                <a:cs typeface="Calibri"/>
              </a:rPr>
              <a:t>We can select all or a specific site with the dropdown menu</a:t>
            </a:r>
          </a:p>
          <a:p>
            <a:pPr marL="0" indent="0">
              <a:lnSpc>
                <a:spcPct val="100000"/>
              </a:lnSpc>
              <a:spcBef>
                <a:spcPts val="1400"/>
              </a:spcBef>
              <a:buNone/>
            </a:pPr>
            <a:r>
              <a:rPr lang="en-US" sz="2200" dirty="0">
                <a:solidFill>
                  <a:schemeClr val="accent3">
                    <a:lumMod val="25000"/>
                  </a:schemeClr>
                </a:solidFill>
                <a:latin typeface="Abadi"/>
              </a:rPr>
              <a:t>GitHub URL of the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interactive visual Plotly Dash file</a:t>
            </a:r>
            <a:endParaRPr lang="en-US" sz="1400"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 name="Picture 7" descr="Chart, pie chart&#10;&#10;Description automatically generated">
            <a:extLst>
              <a:ext uri="{FF2B5EF4-FFF2-40B4-BE49-F238E27FC236}">
                <a16:creationId xmlns:a16="http://schemas.microsoft.com/office/drawing/2014/main" id="{F4753DB7-F7F9-4B9C-A259-7B9B36F8BF1C}"/>
              </a:ext>
            </a:extLst>
          </p:cNvPr>
          <p:cNvPicPr>
            <a:picLocks noChangeAspect="1"/>
          </p:cNvPicPr>
          <p:nvPr/>
        </p:nvPicPr>
        <p:blipFill>
          <a:blip r:embed="rId3"/>
          <a:stretch>
            <a:fillRect/>
          </a:stretch>
        </p:blipFill>
        <p:spPr>
          <a:xfrm>
            <a:off x="7023100" y="1867682"/>
            <a:ext cx="4432300" cy="303373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2018362F-AD94-40D9-9A8D-5D6E0D772F9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15</a:t>
            </a:fld>
            <a:endParaRPr lang="en-US"/>
          </a:p>
        </p:txBody>
      </p:sp>
      <p:sp>
        <p:nvSpPr>
          <p:cNvPr id="9" name="Content Placeholder 4">
            <a:extLst>
              <a:ext uri="{FF2B5EF4-FFF2-40B4-BE49-F238E27FC236}">
                <a16:creationId xmlns:a16="http://schemas.microsoft.com/office/drawing/2014/main" id="{ECE899C3-2234-4DE7-B018-8A388C144364}"/>
              </a:ext>
            </a:extLst>
          </p:cNvPr>
          <p:cNvSpPr txBox="1">
            <a:spLocks/>
          </p:cNvSpPr>
          <p:nvPr/>
        </p:nvSpPr>
        <p:spPr>
          <a:xfrm>
            <a:off x="770010" y="1825625"/>
            <a:ext cx="9745589" cy="19637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 scatter plot is used to observe the outcome of each launch depending on the payload mass and the booster version</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cs typeface="Calibri"/>
              </a:rPr>
              <a:t>A slider is used to custom the range payload mass we want to visualize (from 0 to 10k KG)</a:t>
            </a:r>
          </a:p>
          <a:p>
            <a:pPr>
              <a:lnSpc>
                <a:spcPct val="100000"/>
              </a:lnSpc>
              <a:spcBef>
                <a:spcPts val="1400"/>
              </a:spcBef>
            </a:pPr>
            <a:r>
              <a:rPr lang="en-US" sz="2200" dirty="0">
                <a:solidFill>
                  <a:schemeClr val="accent3">
                    <a:lumMod val="25000"/>
                  </a:schemeClr>
                </a:solidFill>
                <a:latin typeface="Abadi"/>
              </a:rPr>
              <a:t>Source code file of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the interactive visual Plotly Dash</a:t>
            </a:r>
            <a:r>
              <a:rPr lang="en-US" sz="2200" dirty="0">
                <a:solidFill>
                  <a:schemeClr val="accent3">
                    <a:lumMod val="25000"/>
                  </a:schemeClr>
                </a:solidFill>
                <a:latin typeface="Abadi"/>
              </a:rPr>
              <a:t> </a:t>
            </a:r>
            <a:br>
              <a:rPr lang="en-US" sz="2200" dirty="0">
                <a:solidFill>
                  <a:schemeClr val="accent3">
                    <a:lumMod val="25000"/>
                  </a:schemeClr>
                </a:solidFill>
                <a:latin typeface="Abadi"/>
              </a:rPr>
            </a:br>
            <a:endParaRPr lang="en-US" sz="1400">
              <a:solidFill>
                <a:srgbClr val="000000"/>
              </a:solidFill>
              <a:latin typeface="Calibri"/>
              <a:ea typeface="+mn-lt"/>
              <a:cs typeface="+mn-lt"/>
            </a:endParaRPr>
          </a:p>
          <a:p>
            <a:pPr>
              <a:lnSpc>
                <a:spcPct val="100000"/>
              </a:lnSpc>
              <a:spcBef>
                <a:spcPts val="1400"/>
              </a:spcBef>
            </a:pPr>
            <a:endParaRPr lang="en-US" sz="2200" dirty="0">
              <a:solidFill>
                <a:srgbClr val="000000"/>
              </a:solidFill>
              <a:latin typeface="Calibri"/>
              <a:cs typeface="Calibri"/>
            </a:endParaRPr>
          </a:p>
          <a:p>
            <a:endParaRPr lang="en-US">
              <a:latin typeface="Abadi"/>
            </a:endParaRPr>
          </a:p>
        </p:txBody>
      </p:sp>
      <p:sp>
        <p:nvSpPr>
          <p:cNvPr id="11" name="Title 1">
            <a:extLst>
              <a:ext uri="{FF2B5EF4-FFF2-40B4-BE49-F238E27FC236}">
                <a16:creationId xmlns:a16="http://schemas.microsoft.com/office/drawing/2014/main" id="{B85D2562-67D2-48C6-84F3-82BC9310B8C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2">
            <a:extLst>
              <a:ext uri="{FF2B5EF4-FFF2-40B4-BE49-F238E27FC236}">
                <a16:creationId xmlns:a16="http://schemas.microsoft.com/office/drawing/2014/main" id="{2B2740B0-D234-4F6A-8716-39DEFBCED0C4}"/>
              </a:ext>
            </a:extLst>
          </p:cNvPr>
          <p:cNvPicPr>
            <a:picLocks noChangeAspect="1"/>
          </p:cNvPicPr>
          <p:nvPr/>
        </p:nvPicPr>
        <p:blipFill>
          <a:blip r:embed="rId3"/>
          <a:stretch>
            <a:fillRect/>
          </a:stretch>
        </p:blipFill>
        <p:spPr>
          <a:xfrm>
            <a:off x="3098800" y="3780897"/>
            <a:ext cx="5867400" cy="2293406"/>
          </a:xfrm>
          <a:prstGeom prst="rect">
            <a:avLst/>
          </a:prstGeom>
        </p:spPr>
      </p:pic>
    </p:spTree>
    <p:extLst>
      <p:ext uri="{BB962C8B-B14F-4D97-AF65-F5344CB8AC3E}">
        <p14:creationId xmlns:p14="http://schemas.microsoft.com/office/powerpoint/2010/main" val="4232227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87525"/>
            <a:ext cx="5071989" cy="43894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from scikit-learn library to build, evaluate and improve multiple models and choose the best performing one out of them</a:t>
            </a:r>
          </a:p>
          <a:p>
            <a:pPr>
              <a:lnSpc>
                <a:spcPct val="100000"/>
              </a:lnSpc>
              <a:spcBef>
                <a:spcPts val="1400"/>
              </a:spcBef>
            </a:pPr>
            <a:r>
              <a:rPr lang="en-US" sz="2200" dirty="0">
                <a:solidFill>
                  <a:schemeClr val="accent3">
                    <a:lumMod val="25000"/>
                  </a:schemeClr>
                </a:solidFill>
                <a:latin typeface="Abadi"/>
              </a:rPr>
              <a:t>We input a model with parameters (like metrics and cv folds) and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returns a fitted model with the best parameters and score to us.</a:t>
            </a:r>
          </a:p>
          <a:p>
            <a:pPr>
              <a:lnSpc>
                <a:spcPct val="100000"/>
              </a:lnSpc>
              <a:spcBef>
                <a:spcPts val="1400"/>
              </a:spcBef>
            </a:pP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will train the given model by iterating the initial parameters n times (=cv folds) then select the best parameter by the given metrics and train the model with it before returning the result.</a:t>
            </a:r>
          </a:p>
          <a:p>
            <a:pPr>
              <a:lnSpc>
                <a:spcPct val="100000"/>
              </a:lnSpc>
              <a:spcBef>
                <a:spcPts val="1400"/>
              </a:spcBef>
            </a:pPr>
            <a:r>
              <a:rPr lang="en-US" sz="2200" dirty="0">
                <a:solidFill>
                  <a:schemeClr val="accent3">
                    <a:lumMod val="25000"/>
                  </a:schemeClr>
                </a:solidFill>
                <a:latin typeface="Abadi"/>
              </a:rPr>
              <a:t>GitHub URL of the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predictive analysis lab</a:t>
            </a:r>
            <a:r>
              <a:rPr lang="en-US" sz="2200" dirty="0">
                <a:solidFill>
                  <a:schemeClr val="accent3">
                    <a:lumMod val="25000"/>
                  </a:schemeClr>
                </a:solidFill>
                <a:latin typeface="Abadi"/>
              </a:rPr>
              <a:t> </a:t>
            </a:r>
            <a:br>
              <a:rPr lang="en-US" sz="2200" dirty="0">
                <a:solidFill>
                  <a:schemeClr val="accent3">
                    <a:lumMod val="25000"/>
                  </a:schemeClr>
                </a:solidFill>
                <a:latin typeface="Abadi"/>
              </a:rPr>
            </a:br>
            <a:endParaRPr lang="en-US" sz="1200">
              <a:latin typeface="Abadi"/>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Single Corner Snipped 1">
            <a:extLst>
              <a:ext uri="{FF2B5EF4-FFF2-40B4-BE49-F238E27FC236}">
                <a16:creationId xmlns:a16="http://schemas.microsoft.com/office/drawing/2014/main" id="{91C86C4E-DBCF-489F-A14C-1D18AEDBE921}"/>
              </a:ext>
            </a:extLst>
          </p:cNvPr>
          <p:cNvSpPr/>
          <p:nvPr/>
        </p:nvSpPr>
        <p:spPr>
          <a:xfrm>
            <a:off x="7391400" y="2141508"/>
            <a:ext cx="2489200" cy="3560792"/>
          </a:xfrm>
          <a:prstGeom prst="snip1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4">
            <a:extLst>
              <a:ext uri="{FF2B5EF4-FFF2-40B4-BE49-F238E27FC236}">
                <a16:creationId xmlns:a16="http://schemas.microsoft.com/office/drawing/2014/main" id="{1869A2FF-6899-459F-ACC8-029E4567858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sp>
        <p:nvSpPr>
          <p:cNvPr id="8" name="TextBox 7">
            <a:extLst>
              <a:ext uri="{FF2B5EF4-FFF2-40B4-BE49-F238E27FC236}">
                <a16:creationId xmlns:a16="http://schemas.microsoft.com/office/drawing/2014/main" id="{94EDAC09-371A-401B-A7B5-CF683460E558}"/>
              </a:ext>
            </a:extLst>
          </p:cNvPr>
          <p:cNvSpPr txBox="1"/>
          <p:nvPr/>
        </p:nvSpPr>
        <p:spPr>
          <a:xfrm>
            <a:off x="7391400" y="1767217"/>
            <a:ext cx="248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err="1">
                <a:latin typeface="Calibri"/>
                <a:cs typeface="Calibri"/>
              </a:rPr>
              <a:t>GridSearchCV</a:t>
            </a:r>
            <a:endParaRPr lang="en-US" dirty="0" err="1">
              <a:latin typeface="Calibri"/>
              <a:cs typeface="Calibri"/>
            </a:endParaRPr>
          </a:p>
        </p:txBody>
      </p:sp>
      <p:sp>
        <p:nvSpPr>
          <p:cNvPr id="10" name="TextBox 9">
            <a:extLst>
              <a:ext uri="{FF2B5EF4-FFF2-40B4-BE49-F238E27FC236}">
                <a16:creationId xmlns:a16="http://schemas.microsoft.com/office/drawing/2014/main" id="{26202AF3-F872-46C3-85F1-ED3AE6A8641C}"/>
              </a:ext>
            </a:extLst>
          </p:cNvPr>
          <p:cNvSpPr txBox="1"/>
          <p:nvPr/>
        </p:nvSpPr>
        <p:spPr>
          <a:xfrm>
            <a:off x="8197850" y="2338358"/>
            <a:ext cx="876300" cy="338554"/>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dirty="0"/>
              <a:t>Train</a:t>
            </a:r>
            <a:endParaRPr lang="en-US" sz="1600" dirty="0">
              <a:cs typeface="Calibri" panose="020F0502020204030204"/>
            </a:endParaRPr>
          </a:p>
        </p:txBody>
      </p:sp>
      <p:sp>
        <p:nvSpPr>
          <p:cNvPr id="11" name="TextBox 10">
            <a:extLst>
              <a:ext uri="{FF2B5EF4-FFF2-40B4-BE49-F238E27FC236}">
                <a16:creationId xmlns:a16="http://schemas.microsoft.com/office/drawing/2014/main" id="{ADD917E1-DC0B-4223-82E3-58405014A125}"/>
              </a:ext>
            </a:extLst>
          </p:cNvPr>
          <p:cNvSpPr txBox="1"/>
          <p:nvPr/>
        </p:nvSpPr>
        <p:spPr>
          <a:xfrm>
            <a:off x="8185150" y="2960658"/>
            <a:ext cx="876300" cy="307777"/>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Evaluate</a:t>
            </a:r>
            <a:endParaRPr lang="en-GB" sz="1400" dirty="0">
              <a:cs typeface="Calibri" panose="020F0502020204030204"/>
            </a:endParaRPr>
          </a:p>
        </p:txBody>
      </p:sp>
      <p:sp>
        <p:nvSpPr>
          <p:cNvPr id="12" name="TextBox 11">
            <a:extLst>
              <a:ext uri="{FF2B5EF4-FFF2-40B4-BE49-F238E27FC236}">
                <a16:creationId xmlns:a16="http://schemas.microsoft.com/office/drawing/2014/main" id="{FD6EC930-FB97-4342-8F7F-6B5DD235040E}"/>
              </a:ext>
            </a:extLst>
          </p:cNvPr>
          <p:cNvSpPr txBox="1"/>
          <p:nvPr/>
        </p:nvSpPr>
        <p:spPr>
          <a:xfrm>
            <a:off x="7536493" y="4448954"/>
            <a:ext cx="2199015" cy="307777"/>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Train with Best Parameters</a:t>
            </a:r>
            <a:endParaRPr lang="en-US" sz="1400" dirty="0"/>
          </a:p>
        </p:txBody>
      </p:sp>
      <p:sp>
        <p:nvSpPr>
          <p:cNvPr id="13" name="TextBox 12">
            <a:extLst>
              <a:ext uri="{FF2B5EF4-FFF2-40B4-BE49-F238E27FC236}">
                <a16:creationId xmlns:a16="http://schemas.microsoft.com/office/drawing/2014/main" id="{C40B1334-1C55-4DB9-B2A1-C79E21C7D7A3}"/>
              </a:ext>
            </a:extLst>
          </p:cNvPr>
          <p:cNvSpPr txBox="1"/>
          <p:nvPr/>
        </p:nvSpPr>
        <p:spPr>
          <a:xfrm>
            <a:off x="8185150" y="5033154"/>
            <a:ext cx="876300" cy="307777"/>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Accuracy</a:t>
            </a:r>
            <a:endParaRPr lang="en-US" sz="1400" dirty="0">
              <a:cs typeface="Calibri" panose="020F0502020204030204"/>
            </a:endParaRPr>
          </a:p>
        </p:txBody>
      </p:sp>
      <p:sp>
        <p:nvSpPr>
          <p:cNvPr id="14" name="Diamond 13">
            <a:extLst>
              <a:ext uri="{FF2B5EF4-FFF2-40B4-BE49-F238E27FC236}">
                <a16:creationId xmlns:a16="http://schemas.microsoft.com/office/drawing/2014/main" id="{BF104FB8-E1A4-4EBE-BF4F-2CC61BA1ED4F}"/>
              </a:ext>
            </a:extLst>
          </p:cNvPr>
          <p:cNvSpPr/>
          <p:nvPr/>
        </p:nvSpPr>
        <p:spPr>
          <a:xfrm>
            <a:off x="8201025" y="3526707"/>
            <a:ext cx="876300" cy="647700"/>
          </a:xfrm>
          <a:prstGeom prst="diamond">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endParaRPr lang="en-GB" sz="1200">
              <a:cs typeface="Calibri"/>
            </a:endParaRPr>
          </a:p>
        </p:txBody>
      </p:sp>
      <p:sp>
        <p:nvSpPr>
          <p:cNvPr id="15" name="TextBox 14">
            <a:extLst>
              <a:ext uri="{FF2B5EF4-FFF2-40B4-BE49-F238E27FC236}">
                <a16:creationId xmlns:a16="http://schemas.microsoft.com/office/drawing/2014/main" id="{BCAB974B-A4DD-4B95-A159-938E92218BB6}"/>
              </a:ext>
            </a:extLst>
          </p:cNvPr>
          <p:cNvSpPr txBox="1"/>
          <p:nvPr/>
        </p:nvSpPr>
        <p:spPr>
          <a:xfrm>
            <a:off x="8102599" y="3543836"/>
            <a:ext cx="11049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dirty="0"/>
              <a:t>Next Parameter ?</a:t>
            </a:r>
            <a:endParaRPr lang="en-US" sz="1200" dirty="0"/>
          </a:p>
        </p:txBody>
      </p:sp>
      <p:cxnSp>
        <p:nvCxnSpPr>
          <p:cNvPr id="18" name="Straight Arrow Connector 17">
            <a:extLst>
              <a:ext uri="{FF2B5EF4-FFF2-40B4-BE49-F238E27FC236}">
                <a16:creationId xmlns:a16="http://schemas.microsoft.com/office/drawing/2014/main" id="{FBD4076E-CF61-4A15-B2A7-20210D316E4B}"/>
              </a:ext>
            </a:extLst>
          </p:cNvPr>
          <p:cNvCxnSpPr/>
          <p:nvPr/>
        </p:nvCxnSpPr>
        <p:spPr>
          <a:xfrm>
            <a:off x="8637377" y="2663586"/>
            <a:ext cx="8626" cy="2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A15EF9-D531-4BD3-8366-F8F29CA860C2}"/>
              </a:ext>
            </a:extLst>
          </p:cNvPr>
          <p:cNvCxnSpPr>
            <a:cxnSpLocks/>
          </p:cNvCxnSpPr>
          <p:nvPr/>
        </p:nvCxnSpPr>
        <p:spPr>
          <a:xfrm>
            <a:off x="8637376" y="3267434"/>
            <a:ext cx="8626" cy="281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EE8AC0-36AE-4A9F-946A-0BFB94877BE8}"/>
              </a:ext>
            </a:extLst>
          </p:cNvPr>
          <p:cNvCxnSpPr>
            <a:cxnSpLocks/>
          </p:cNvCxnSpPr>
          <p:nvPr/>
        </p:nvCxnSpPr>
        <p:spPr>
          <a:xfrm>
            <a:off x="8641984" y="4168599"/>
            <a:ext cx="8626" cy="281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962900-CE43-4B8D-8937-DEA167AEB83F}"/>
              </a:ext>
            </a:extLst>
          </p:cNvPr>
          <p:cNvCxnSpPr>
            <a:cxnSpLocks/>
          </p:cNvCxnSpPr>
          <p:nvPr/>
        </p:nvCxnSpPr>
        <p:spPr>
          <a:xfrm>
            <a:off x="8666130" y="4748300"/>
            <a:ext cx="8626" cy="281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DDBD2EC9-F46D-49FD-84BE-31E1F8B05CC7}"/>
              </a:ext>
            </a:extLst>
          </p:cNvPr>
          <p:cNvSpPr/>
          <p:nvPr/>
        </p:nvSpPr>
        <p:spPr>
          <a:xfrm>
            <a:off x="6332852" y="3495797"/>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30473198-E413-4542-A408-82F0483FE61D}"/>
              </a:ext>
            </a:extLst>
          </p:cNvPr>
          <p:cNvSpPr/>
          <p:nvPr/>
        </p:nvSpPr>
        <p:spPr>
          <a:xfrm>
            <a:off x="9970323" y="3495796"/>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056620C-CD49-4F89-B32E-994250D2B639}"/>
              </a:ext>
            </a:extLst>
          </p:cNvPr>
          <p:cNvSpPr txBox="1"/>
          <p:nvPr/>
        </p:nvSpPr>
        <p:spPr>
          <a:xfrm>
            <a:off x="6024653" y="2890388"/>
            <a:ext cx="12048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Model</a:t>
            </a:r>
            <a:br>
              <a:rPr lang="en-GB" sz="1400" dirty="0"/>
            </a:br>
            <a:r>
              <a:rPr lang="en-GB" sz="1400" dirty="0">
                <a:cs typeface="Calibri"/>
              </a:rPr>
              <a:t>Parameters</a:t>
            </a:r>
          </a:p>
        </p:txBody>
      </p:sp>
      <p:sp>
        <p:nvSpPr>
          <p:cNvPr id="25" name="TextBox 24">
            <a:extLst>
              <a:ext uri="{FF2B5EF4-FFF2-40B4-BE49-F238E27FC236}">
                <a16:creationId xmlns:a16="http://schemas.microsoft.com/office/drawing/2014/main" id="{6F7C2C92-3895-4468-80C7-88415EF2CE8A}"/>
              </a:ext>
            </a:extLst>
          </p:cNvPr>
          <p:cNvSpPr txBox="1"/>
          <p:nvPr/>
        </p:nvSpPr>
        <p:spPr>
          <a:xfrm>
            <a:off x="9833753" y="2889490"/>
            <a:ext cx="14061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ea typeface="+mn-lt"/>
                <a:cs typeface="+mn-lt"/>
              </a:rPr>
              <a:t>Trained Model</a:t>
            </a:r>
            <a:endParaRPr lang="en-US">
              <a:ea typeface="+mn-lt"/>
              <a:cs typeface="+mn-lt"/>
            </a:endParaRPr>
          </a:p>
          <a:p>
            <a:pPr algn="ctr"/>
            <a:r>
              <a:rPr lang="en-GB" sz="1400" dirty="0"/>
              <a:t>Best Parameters</a:t>
            </a:r>
            <a:endParaRPr lang="en-US">
              <a:cs typeface="Calibri"/>
            </a:endParaRPr>
          </a:p>
        </p:txBody>
      </p:sp>
      <p:cxnSp>
        <p:nvCxnSpPr>
          <p:cNvPr id="26" name="Straight Arrow Connector 25">
            <a:extLst>
              <a:ext uri="{FF2B5EF4-FFF2-40B4-BE49-F238E27FC236}">
                <a16:creationId xmlns:a16="http://schemas.microsoft.com/office/drawing/2014/main" id="{31013CB4-A9EF-46F4-8D13-188A0362D322}"/>
              </a:ext>
            </a:extLst>
          </p:cNvPr>
          <p:cNvCxnSpPr/>
          <p:nvPr/>
        </p:nvCxnSpPr>
        <p:spPr>
          <a:xfrm>
            <a:off x="7814389" y="2497349"/>
            <a:ext cx="9216" cy="135147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8B5E5D-7BAF-4BE9-B6C5-A57AC1D643FE}"/>
              </a:ext>
            </a:extLst>
          </p:cNvPr>
          <p:cNvCxnSpPr/>
          <p:nvPr/>
        </p:nvCxnSpPr>
        <p:spPr>
          <a:xfrm>
            <a:off x="7818100" y="2505664"/>
            <a:ext cx="35884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39A4F7-A7EC-4C1E-B0C7-BF28CD3B81BF}"/>
              </a:ext>
            </a:extLst>
          </p:cNvPr>
          <p:cNvCxnSpPr/>
          <p:nvPr/>
        </p:nvCxnSpPr>
        <p:spPr>
          <a:xfrm flipV="1">
            <a:off x="7826969" y="3847021"/>
            <a:ext cx="377865" cy="46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F045017-91E5-488A-8563-907BF0ABA332}"/>
              </a:ext>
            </a:extLst>
          </p:cNvPr>
          <p:cNvSpPr txBox="1"/>
          <p:nvPr/>
        </p:nvSpPr>
        <p:spPr>
          <a:xfrm>
            <a:off x="8576938" y="4101376"/>
            <a:ext cx="45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No</a:t>
            </a:r>
            <a:endParaRPr lang="en-US"/>
          </a:p>
        </p:txBody>
      </p:sp>
      <p:sp>
        <p:nvSpPr>
          <p:cNvPr id="30" name="TextBox 29">
            <a:extLst>
              <a:ext uri="{FF2B5EF4-FFF2-40B4-BE49-F238E27FC236}">
                <a16:creationId xmlns:a16="http://schemas.microsoft.com/office/drawing/2014/main" id="{9267A569-C9B4-4E77-A6FB-FCA4DBFA7781}"/>
              </a:ext>
            </a:extLst>
          </p:cNvPr>
          <p:cNvSpPr txBox="1"/>
          <p:nvPr/>
        </p:nvSpPr>
        <p:spPr>
          <a:xfrm>
            <a:off x="7764492" y="3584441"/>
            <a:ext cx="5290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Yes</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65925" cy="4415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3073" y="1854200"/>
            <a:ext cx="4745038" cy="388778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latin typeface="Abadi"/>
                <a:ea typeface="+mn-lt"/>
                <a:cs typeface="+mn-lt"/>
              </a:rPr>
              <a:t>The first flight occurred from </a:t>
            </a:r>
            <a:r>
              <a:rPr lang="en-US" sz="2200" dirty="0">
                <a:latin typeface="Abadi"/>
              </a:rPr>
              <a:t>CCAFS SLC-40</a:t>
            </a:r>
            <a:r>
              <a:rPr lang="en-US" sz="2200" dirty="0">
                <a:latin typeface="Abadi"/>
                <a:ea typeface="+mn-lt"/>
                <a:cs typeface="+mn-lt"/>
              </a:rPr>
              <a:t>, this site has higher launch count than the other 2 sites.</a:t>
            </a:r>
            <a:endParaRPr lang="en-US" dirty="0">
              <a:latin typeface="Abadi"/>
              <a:cs typeface="Calibri" panose="020F0502020204030204"/>
            </a:endParaRPr>
          </a:p>
          <a:p>
            <a:pPr>
              <a:lnSpc>
                <a:spcPct val="100000"/>
              </a:lnSpc>
              <a:spcBef>
                <a:spcPts val="1400"/>
              </a:spcBef>
            </a:pPr>
            <a:r>
              <a:rPr lang="en-US" sz="2200" dirty="0">
                <a:latin typeface="Abadi"/>
              </a:rPr>
              <a:t>VAFB SCL-4E</a:t>
            </a:r>
            <a:r>
              <a:rPr lang="en-US" sz="2200" dirty="0">
                <a:latin typeface="Abadi"/>
                <a:ea typeface="+mn-lt"/>
                <a:cs typeface="+mn-lt"/>
              </a:rPr>
              <a:t> has the lower number and frequency of flights then its circumstances might be special.</a:t>
            </a:r>
            <a:endParaRPr lang="en-US" dirty="0">
              <a:latin typeface="Abadi"/>
              <a:cs typeface="Calibri" panose="020F0502020204030204"/>
            </a:endParaRPr>
          </a:p>
          <a:p>
            <a:pPr>
              <a:lnSpc>
                <a:spcPct val="100000"/>
              </a:lnSpc>
              <a:spcBef>
                <a:spcPts val="1400"/>
              </a:spcBef>
            </a:pPr>
            <a:r>
              <a:rPr lang="en-US" sz="2200" dirty="0">
                <a:latin typeface="Abadi"/>
              </a:rPr>
              <a:t>KSC LC-39A</a:t>
            </a:r>
            <a:r>
              <a:rPr lang="en-US" sz="2200" dirty="0">
                <a:latin typeface="Abadi"/>
                <a:ea typeface="+mn-lt"/>
                <a:cs typeface="+mn-lt"/>
              </a:rPr>
              <a:t> was the last site used and we can observe that it seems to be used alternately with </a:t>
            </a:r>
            <a:r>
              <a:rPr lang="en-US" sz="2200" dirty="0">
                <a:latin typeface="Abadi"/>
              </a:rPr>
              <a:t>CCAFS SLC-40</a:t>
            </a:r>
            <a:r>
              <a:rPr lang="en-US" sz="2200" dirty="0">
                <a:latin typeface="Abadi"/>
                <a:ea typeface="+mn-lt"/>
                <a:cs typeface="+mn-lt"/>
              </a:rPr>
              <a:t>.</a:t>
            </a:r>
            <a:endParaRPr lang="en-US" dirty="0">
              <a:latin typeface="Abadi"/>
              <a:ea typeface="+mn-lt"/>
              <a:cs typeface="+mn-lt"/>
            </a:endParaRPr>
          </a:p>
          <a:p>
            <a:pPr>
              <a:lnSpc>
                <a:spcPct val="100000"/>
              </a:lnSpc>
              <a:spcBef>
                <a:spcPts val="1400"/>
              </a:spcBef>
            </a:pPr>
            <a:r>
              <a:rPr lang="en-US" sz="2200" dirty="0">
                <a:latin typeface="Abadi"/>
                <a:ea typeface="+mn-lt"/>
                <a:cs typeface="+mn-lt"/>
              </a:rPr>
              <a:t>The success rate increases with the number of launches therefore built-up experience increases the success rate</a:t>
            </a:r>
            <a:endParaRPr lang="en-US">
              <a:latin typeface="Abadi"/>
              <a:ea typeface="+mn-lt"/>
              <a:cs typeface="+mn-lt"/>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A31B4D1D-6546-4F66-9DA5-8BCA2863DC74}"/>
              </a:ext>
            </a:extLst>
          </p:cNvPr>
          <p:cNvPicPr>
            <a:picLocks noChangeAspect="1"/>
          </p:cNvPicPr>
          <p:nvPr/>
        </p:nvPicPr>
        <p:blipFill>
          <a:blip r:embed="rId3"/>
          <a:stretch>
            <a:fillRect/>
          </a:stretch>
        </p:blipFill>
        <p:spPr>
          <a:xfrm>
            <a:off x="5647544" y="2071770"/>
            <a:ext cx="5647127" cy="30252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7657"/>
            <a:ext cx="4732338" cy="40528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is no launches for heavy payload mass ( &gt; 10k KG) from VAFB SLC 4E site.</a:t>
            </a:r>
          </a:p>
          <a:p>
            <a:pPr>
              <a:lnSpc>
                <a:spcPct val="100000"/>
              </a:lnSpc>
              <a:spcBef>
                <a:spcPts val="1400"/>
              </a:spcBef>
            </a:pPr>
            <a:r>
              <a:rPr lang="en-US" sz="2200" dirty="0">
                <a:latin typeface="Abadi"/>
                <a:ea typeface="+mn-lt"/>
                <a:cs typeface="+mn-lt"/>
              </a:rPr>
              <a:t>We can note that heavy payload launches tends to have a better success rate that lighter payload launches.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811EEEDD-625A-4823-B634-57AD9427914F}"/>
              </a:ext>
            </a:extLst>
          </p:cNvPr>
          <p:cNvPicPr>
            <a:picLocks noChangeAspect="1"/>
          </p:cNvPicPr>
          <p:nvPr/>
        </p:nvPicPr>
        <p:blipFill>
          <a:blip r:embed="rId3"/>
          <a:stretch>
            <a:fillRect/>
          </a:stretch>
        </p:blipFill>
        <p:spPr>
          <a:xfrm>
            <a:off x="5490148" y="1974064"/>
            <a:ext cx="6001270" cy="31746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3814"/>
            <a:ext cx="3830638" cy="42052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During data wrangling, we noted that ES-L1, HED, SO and GEO have performed only one launch each, we would need more data to make sure the outcomes are relevant to the orbit</a:t>
            </a:r>
          </a:p>
          <a:p>
            <a:pPr>
              <a:lnSpc>
                <a:spcPct val="100000"/>
              </a:lnSpc>
              <a:spcBef>
                <a:spcPts val="1400"/>
              </a:spcBef>
            </a:pPr>
            <a:r>
              <a:rPr lang="en-US" sz="2200" dirty="0">
                <a:solidFill>
                  <a:schemeClr val="accent3">
                    <a:lumMod val="25000"/>
                  </a:schemeClr>
                </a:solidFill>
                <a:latin typeface="Abadi"/>
              </a:rPr>
              <a:t>The success rate is mostly over 60%, except for GTO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E952A0F6-141A-47BB-B099-9A6C119A9D11}"/>
              </a:ext>
            </a:extLst>
          </p:cNvPr>
          <p:cNvPicPr>
            <a:picLocks noChangeAspect="1"/>
          </p:cNvPicPr>
          <p:nvPr/>
        </p:nvPicPr>
        <p:blipFill>
          <a:blip r:embed="rId3"/>
          <a:stretch>
            <a:fillRect/>
          </a:stretch>
        </p:blipFill>
        <p:spPr>
          <a:xfrm>
            <a:off x="4672558" y="1967313"/>
            <a:ext cx="6778052" cy="354379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3356"/>
            <a:ext cx="3919538" cy="43576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LEO orbit success appears related to the number of flights, as for PO and MEO orbits.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cs typeface="Calibri"/>
            </a:endParaRPr>
          </a:p>
          <a:p>
            <a:pPr>
              <a:lnSpc>
                <a:spcPct val="100000"/>
              </a:lnSpc>
              <a:spcBef>
                <a:spcPts val="1400"/>
              </a:spcBef>
            </a:pPr>
            <a:r>
              <a:rPr lang="en-US" sz="2200" dirty="0">
                <a:solidFill>
                  <a:schemeClr val="accent3">
                    <a:lumMod val="25000"/>
                  </a:schemeClr>
                </a:solidFill>
                <a:latin typeface="Abadi"/>
                <a:cs typeface="Calibri"/>
              </a:rPr>
              <a:t>There seems to be no relationship between flight number when it comes to GTO, ISS or VLEO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AE402B0-9B2D-44E0-B6ED-6042EE1B4553}"/>
              </a:ext>
            </a:extLst>
          </p:cNvPr>
          <p:cNvPicPr>
            <a:picLocks noChangeAspect="1"/>
          </p:cNvPicPr>
          <p:nvPr/>
        </p:nvPicPr>
        <p:blipFill>
          <a:blip r:embed="rId3"/>
          <a:stretch>
            <a:fillRect/>
          </a:stretch>
        </p:blipFill>
        <p:spPr>
          <a:xfrm>
            <a:off x="4686926" y="2281789"/>
            <a:ext cx="6703100" cy="30002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8000"/>
            <a:ext cx="35893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ISS, PO and VLEO orbits appears to have a better success rate with heavy payloads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GTO orbit success rate appears to have no relationship with the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048D035-5D8C-4BF7-BBD2-27939F69B03A}"/>
              </a:ext>
            </a:extLst>
          </p:cNvPr>
          <p:cNvPicPr>
            <a:picLocks noChangeAspect="1"/>
          </p:cNvPicPr>
          <p:nvPr/>
        </p:nvPicPr>
        <p:blipFill>
          <a:blip r:embed="rId3"/>
          <a:stretch>
            <a:fillRect/>
          </a:stretch>
        </p:blipFill>
        <p:spPr>
          <a:xfrm>
            <a:off x="4412313" y="1991111"/>
            <a:ext cx="6977921" cy="33313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1757"/>
            <a:ext cx="10701338" cy="8778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2013 to 2020, the overall success rate improved even if we can note 2 slight steps back (2018 and 2020)</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15AB3077-75B2-40E7-87DA-9F880FC16778}"/>
              </a:ext>
            </a:extLst>
          </p:cNvPr>
          <p:cNvPicPr>
            <a:picLocks noChangeAspect="1"/>
          </p:cNvPicPr>
          <p:nvPr/>
        </p:nvPicPr>
        <p:blipFill>
          <a:blip r:embed="rId3"/>
          <a:stretch>
            <a:fillRect/>
          </a:stretch>
        </p:blipFill>
        <p:spPr>
          <a:xfrm>
            <a:off x="3259736" y="2608703"/>
            <a:ext cx="5678773" cy="38141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473325"/>
            <a:ext cx="9745589" cy="7572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DISTINCT statement returns only different values (no duplicate)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4A852A90-726B-4750-BA23-7210F11FFEB0}"/>
              </a:ext>
            </a:extLst>
          </p:cNvPr>
          <p:cNvPicPr>
            <a:picLocks noChangeAspect="1"/>
          </p:cNvPicPr>
          <p:nvPr/>
        </p:nvPicPr>
        <p:blipFill>
          <a:blip r:embed="rId3"/>
          <a:stretch>
            <a:fillRect/>
          </a:stretch>
        </p:blipFill>
        <p:spPr>
          <a:xfrm>
            <a:off x="2637228" y="1635486"/>
            <a:ext cx="6778052" cy="614812"/>
          </a:xfrm>
          <a:prstGeom prst="rect">
            <a:avLst/>
          </a:prstGeom>
        </p:spPr>
      </p:pic>
      <p:pic>
        <p:nvPicPr>
          <p:cNvPr id="6" name="Picture 6">
            <a:extLst>
              <a:ext uri="{FF2B5EF4-FFF2-40B4-BE49-F238E27FC236}">
                <a16:creationId xmlns:a16="http://schemas.microsoft.com/office/drawing/2014/main" id="{C92B351C-7379-4820-B3E4-4CFA3112987F}"/>
              </a:ext>
            </a:extLst>
          </p:cNvPr>
          <p:cNvPicPr>
            <a:picLocks noChangeAspect="1"/>
          </p:cNvPicPr>
          <p:nvPr/>
        </p:nvPicPr>
        <p:blipFill>
          <a:blip r:embed="rId4"/>
          <a:stretch>
            <a:fillRect/>
          </a:stretch>
        </p:blipFill>
        <p:spPr>
          <a:xfrm>
            <a:off x="4869617" y="3300282"/>
            <a:ext cx="2302863" cy="2875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740025"/>
            <a:ext cx="9745589" cy="7064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a WHERE Clause, we use LIKE to compare strings and LIMIT 5 to fetch only 5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A picture containing company name&#10;&#10;Description automatically generated">
            <a:extLst>
              <a:ext uri="{FF2B5EF4-FFF2-40B4-BE49-F238E27FC236}">
                <a16:creationId xmlns:a16="http://schemas.microsoft.com/office/drawing/2014/main" id="{553CBA79-BA53-4519-9A37-845C9B6574FC}"/>
              </a:ext>
            </a:extLst>
          </p:cNvPr>
          <p:cNvPicPr>
            <a:picLocks noChangeAspect="1"/>
          </p:cNvPicPr>
          <p:nvPr/>
        </p:nvPicPr>
        <p:blipFill>
          <a:blip r:embed="rId3"/>
          <a:stretch>
            <a:fillRect/>
          </a:stretch>
        </p:blipFill>
        <p:spPr>
          <a:xfrm>
            <a:off x="3515401" y="1556714"/>
            <a:ext cx="4242216" cy="830236"/>
          </a:xfrm>
          <a:prstGeom prst="rect">
            <a:avLst/>
          </a:prstGeom>
        </p:spPr>
      </p:pic>
      <p:pic>
        <p:nvPicPr>
          <p:cNvPr id="6" name="Picture 6">
            <a:extLst>
              <a:ext uri="{FF2B5EF4-FFF2-40B4-BE49-F238E27FC236}">
                <a16:creationId xmlns:a16="http://schemas.microsoft.com/office/drawing/2014/main" id="{C4956E85-93F7-4B84-B094-69709577E684}"/>
              </a:ext>
            </a:extLst>
          </p:cNvPr>
          <p:cNvPicPr>
            <a:picLocks noChangeAspect="1"/>
          </p:cNvPicPr>
          <p:nvPr/>
        </p:nvPicPr>
        <p:blipFill>
          <a:blip r:embed="rId4"/>
          <a:stretch>
            <a:fillRect/>
          </a:stretch>
        </p:blipFill>
        <p:spPr>
          <a:xfrm>
            <a:off x="5257280" y="3605551"/>
            <a:ext cx="1553355" cy="25383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197225"/>
            <a:ext cx="9745589" cy="8842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SUM function allows us to sum the values of a given column, the WHERE clause on the CUSTOMER column acts as a filter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B2F55663-29D3-425C-94B5-ECFF17DF9645}"/>
              </a:ext>
            </a:extLst>
          </p:cNvPr>
          <p:cNvPicPr>
            <a:picLocks noChangeAspect="1"/>
          </p:cNvPicPr>
          <p:nvPr/>
        </p:nvPicPr>
        <p:blipFill>
          <a:blip r:embed="rId3"/>
          <a:stretch>
            <a:fillRect/>
          </a:stretch>
        </p:blipFill>
        <p:spPr>
          <a:xfrm>
            <a:off x="1288211" y="1713146"/>
            <a:ext cx="8709803" cy="1053690"/>
          </a:xfrm>
          <a:prstGeom prst="rect">
            <a:avLst/>
          </a:prstGeom>
        </p:spPr>
      </p:pic>
      <p:pic>
        <p:nvPicPr>
          <p:cNvPr id="6" name="Picture 6">
            <a:extLst>
              <a:ext uri="{FF2B5EF4-FFF2-40B4-BE49-F238E27FC236}">
                <a16:creationId xmlns:a16="http://schemas.microsoft.com/office/drawing/2014/main" id="{FB1913F4-46AF-4FB0-9CBB-647D9F6167C8}"/>
              </a:ext>
            </a:extLst>
          </p:cNvPr>
          <p:cNvPicPr>
            <a:picLocks noChangeAspect="1"/>
          </p:cNvPicPr>
          <p:nvPr/>
        </p:nvPicPr>
        <p:blipFill>
          <a:blip r:embed="rId4"/>
          <a:stretch>
            <a:fillRect/>
          </a:stretch>
        </p:blipFill>
        <p:spPr>
          <a:xfrm>
            <a:off x="4013830" y="4475942"/>
            <a:ext cx="3269591" cy="13049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082925"/>
            <a:ext cx="9745589" cy="8842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AVG function calculate the average value of a give column and the WHERE clause on the BOOSTER_VERSION column act as a filter for the given value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A picture containing diagram&#10;&#10;Description automatically generated">
            <a:extLst>
              <a:ext uri="{FF2B5EF4-FFF2-40B4-BE49-F238E27FC236}">
                <a16:creationId xmlns:a16="http://schemas.microsoft.com/office/drawing/2014/main" id="{FE0D0A9B-D408-4D34-A7B2-E15B565FF9FA}"/>
              </a:ext>
            </a:extLst>
          </p:cNvPr>
          <p:cNvPicPr>
            <a:picLocks noChangeAspect="1"/>
          </p:cNvPicPr>
          <p:nvPr/>
        </p:nvPicPr>
        <p:blipFill>
          <a:blip r:embed="rId3"/>
          <a:stretch>
            <a:fillRect/>
          </a:stretch>
        </p:blipFill>
        <p:spPr>
          <a:xfrm>
            <a:off x="2201057" y="1781601"/>
            <a:ext cx="6877986" cy="873470"/>
          </a:xfrm>
          <a:prstGeom prst="rect">
            <a:avLst/>
          </a:prstGeom>
        </p:spPr>
      </p:pic>
      <p:pic>
        <p:nvPicPr>
          <p:cNvPr id="6" name="Picture 6">
            <a:extLst>
              <a:ext uri="{FF2B5EF4-FFF2-40B4-BE49-F238E27FC236}">
                <a16:creationId xmlns:a16="http://schemas.microsoft.com/office/drawing/2014/main" id="{205AA940-E16F-4736-9C44-63B1378978EF}"/>
              </a:ext>
            </a:extLst>
          </p:cNvPr>
          <p:cNvPicPr>
            <a:picLocks noChangeAspect="1"/>
          </p:cNvPicPr>
          <p:nvPr/>
        </p:nvPicPr>
        <p:blipFill>
          <a:blip r:embed="rId4"/>
          <a:stretch>
            <a:fillRect/>
          </a:stretch>
        </p:blipFill>
        <p:spPr>
          <a:xfrm>
            <a:off x="4203388" y="4423972"/>
            <a:ext cx="2886231" cy="98310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095625"/>
            <a:ext cx="9745589" cy="10620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ORDER BY keyword is used to sort result-set (ascending order by default), the WHERE clause is used as a filter. LIMIT 1 is used to fetch only the 1st row.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A picture containing graphical user interface&#10;&#10;Description automatically generated">
            <a:extLst>
              <a:ext uri="{FF2B5EF4-FFF2-40B4-BE49-F238E27FC236}">
                <a16:creationId xmlns:a16="http://schemas.microsoft.com/office/drawing/2014/main" id="{B76BFF22-B2CF-4DCC-AB41-5C83D7B178B4}"/>
              </a:ext>
            </a:extLst>
          </p:cNvPr>
          <p:cNvPicPr>
            <a:picLocks noChangeAspect="1"/>
          </p:cNvPicPr>
          <p:nvPr/>
        </p:nvPicPr>
        <p:blipFill>
          <a:blip r:embed="rId3"/>
          <a:stretch>
            <a:fillRect/>
          </a:stretch>
        </p:blipFill>
        <p:spPr>
          <a:xfrm>
            <a:off x="3061950" y="1605925"/>
            <a:ext cx="5928609" cy="1375140"/>
          </a:xfrm>
          <a:prstGeom prst="rect">
            <a:avLst/>
          </a:prstGeom>
        </p:spPr>
      </p:pic>
      <p:pic>
        <p:nvPicPr>
          <p:cNvPr id="6" name="Picture 6">
            <a:extLst>
              <a:ext uri="{FF2B5EF4-FFF2-40B4-BE49-F238E27FC236}">
                <a16:creationId xmlns:a16="http://schemas.microsoft.com/office/drawing/2014/main" id="{1D0CCB96-858F-41DC-A330-E7A90DF45E34}"/>
              </a:ext>
            </a:extLst>
          </p:cNvPr>
          <p:cNvPicPr>
            <a:picLocks noChangeAspect="1"/>
          </p:cNvPicPr>
          <p:nvPr/>
        </p:nvPicPr>
        <p:blipFill>
          <a:blip r:embed="rId4"/>
          <a:stretch>
            <a:fillRect/>
          </a:stretch>
        </p:blipFill>
        <p:spPr>
          <a:xfrm>
            <a:off x="4629281" y="4520914"/>
            <a:ext cx="2046938" cy="12293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71603" y="1427672"/>
            <a:ext cx="10317089" cy="459590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 order to provide a thorough analysis, we proceeded steps by steps: starting from Data Collection using SpaceX API and Web Scrapping to Data Wrangling to get a glimpse of the data. Then we achieved Exploratory Data Analysis (EDA) with Data Visualization (plots) and SQL. Next was building an interactive Map with Folium to highlights key information about launches and sites. Visualizing key data about launch sites and Payload was achieved thanks to building a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Eventually, we compared and built a predictive classification model based on the datasets at our disposal.</a:t>
            </a:r>
          </a:p>
          <a:p>
            <a:pPr>
              <a:lnSpc>
                <a:spcPct val="100000"/>
              </a:lnSpc>
              <a:spcBef>
                <a:spcPts val="1400"/>
              </a:spcBef>
            </a:pPr>
            <a:r>
              <a:rPr lang="en-US" sz="2200" dirty="0">
                <a:solidFill>
                  <a:schemeClr val="accent3">
                    <a:lumMod val="25000"/>
                  </a:schemeClr>
                </a:solidFill>
                <a:latin typeface="Abadi"/>
              </a:rPr>
              <a:t>After computing all gathered data and insights we can consider a list of potential commercial orbits such as ISS, LEO, SSO, VLEO and GTO from an eastern launch site (KSC and/or CCAFS) and PO from a western launch site (VAFB). Along with these orbits, multiple booster versions can be considered depending on the payload: FT, B4, Heavy. We also recommend a further analysis about the Falcon 9 Block 5 that has shown promising performances on late SpaceX launches.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108325"/>
            <a:ext cx="9720189" cy="9350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WHERE clause is used as a filter for both LANDING__OUTCOME and PAYLOAD, with the keyword BETWEEN to specify the desired range.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Text&#10;&#10;Description automatically generated">
            <a:extLst>
              <a:ext uri="{FF2B5EF4-FFF2-40B4-BE49-F238E27FC236}">
                <a16:creationId xmlns:a16="http://schemas.microsoft.com/office/drawing/2014/main" id="{D67C4615-C824-4890-BF7B-455FBFFA5FB8}"/>
              </a:ext>
            </a:extLst>
          </p:cNvPr>
          <p:cNvPicPr>
            <a:picLocks noChangeAspect="1"/>
          </p:cNvPicPr>
          <p:nvPr/>
        </p:nvPicPr>
        <p:blipFill>
          <a:blip r:embed="rId3"/>
          <a:stretch>
            <a:fillRect/>
          </a:stretch>
        </p:blipFill>
        <p:spPr>
          <a:xfrm>
            <a:off x="2181693" y="1360688"/>
            <a:ext cx="6890478" cy="1657416"/>
          </a:xfrm>
          <a:prstGeom prst="rect">
            <a:avLst/>
          </a:prstGeom>
        </p:spPr>
      </p:pic>
      <p:pic>
        <p:nvPicPr>
          <p:cNvPr id="3" name="Picture 5" descr="Graphical user interface, text, application&#10;&#10;Description automatically generated">
            <a:extLst>
              <a:ext uri="{FF2B5EF4-FFF2-40B4-BE49-F238E27FC236}">
                <a16:creationId xmlns:a16="http://schemas.microsoft.com/office/drawing/2014/main" id="{902039B4-F7E6-44F1-AA43-9F00CDF73850}"/>
              </a:ext>
            </a:extLst>
          </p:cNvPr>
          <p:cNvPicPr>
            <a:picLocks noChangeAspect="1"/>
          </p:cNvPicPr>
          <p:nvPr/>
        </p:nvPicPr>
        <p:blipFill>
          <a:blip r:embed="rId4"/>
          <a:stretch>
            <a:fillRect/>
          </a:stretch>
        </p:blipFill>
        <p:spPr>
          <a:xfrm>
            <a:off x="4518259" y="3950455"/>
            <a:ext cx="2207770" cy="24785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930525"/>
            <a:ext cx="9745589" cy="11890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calculate each value, we need to do a subquery using the COUNT function and a WHERE clause to filter each LANDING__OUTCOME state. A SELECT DISTINCT statement is used to return only pairs of different values (= 1 row)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10;&#10;Description automatically generated">
            <a:extLst>
              <a:ext uri="{FF2B5EF4-FFF2-40B4-BE49-F238E27FC236}">
                <a16:creationId xmlns:a16="http://schemas.microsoft.com/office/drawing/2014/main" id="{2D7B5200-DF15-47A8-8C87-E77EDB123FD7}"/>
              </a:ext>
            </a:extLst>
          </p:cNvPr>
          <p:cNvPicPr>
            <a:picLocks noChangeAspect="1"/>
          </p:cNvPicPr>
          <p:nvPr/>
        </p:nvPicPr>
        <p:blipFill>
          <a:blip r:embed="rId3"/>
          <a:stretch>
            <a:fillRect/>
          </a:stretch>
        </p:blipFill>
        <p:spPr>
          <a:xfrm>
            <a:off x="1431769" y="1544558"/>
            <a:ext cx="8426970" cy="1182247"/>
          </a:xfrm>
          <a:prstGeom prst="rect">
            <a:avLst/>
          </a:prstGeom>
        </p:spPr>
      </p:pic>
      <p:pic>
        <p:nvPicPr>
          <p:cNvPr id="6" name="Picture 6" descr="Graphical user interface, application, website, Teams&#10;&#10;Description automatically generated">
            <a:extLst>
              <a:ext uri="{FF2B5EF4-FFF2-40B4-BE49-F238E27FC236}">
                <a16:creationId xmlns:a16="http://schemas.microsoft.com/office/drawing/2014/main" id="{4420DF75-9D73-45FC-9E50-7C49FD3C25BB}"/>
              </a:ext>
            </a:extLst>
          </p:cNvPr>
          <p:cNvPicPr>
            <a:picLocks noChangeAspect="1"/>
          </p:cNvPicPr>
          <p:nvPr/>
        </p:nvPicPr>
        <p:blipFill>
          <a:blip r:embed="rId4"/>
          <a:stretch>
            <a:fillRect/>
          </a:stretch>
        </p:blipFill>
        <p:spPr>
          <a:xfrm>
            <a:off x="3197121" y="4661291"/>
            <a:ext cx="4898348" cy="12359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11525"/>
            <a:ext cx="7269089" cy="13414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order to apply a filter using the WHERE clause, we need to use a subquery with the MAX function inside the WHERE clause to get the highest value for the PAYLOAD_MASS__KG_ column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10;&#10;Description automatically generated">
            <a:extLst>
              <a:ext uri="{FF2B5EF4-FFF2-40B4-BE49-F238E27FC236}">
                <a16:creationId xmlns:a16="http://schemas.microsoft.com/office/drawing/2014/main" id="{E6789109-DCB0-4678-B435-FD7910A4C421}"/>
              </a:ext>
            </a:extLst>
          </p:cNvPr>
          <p:cNvPicPr>
            <a:picLocks noChangeAspect="1"/>
          </p:cNvPicPr>
          <p:nvPr/>
        </p:nvPicPr>
        <p:blipFill>
          <a:blip r:embed="rId3"/>
          <a:stretch>
            <a:fillRect/>
          </a:stretch>
        </p:blipFill>
        <p:spPr>
          <a:xfrm>
            <a:off x="964159" y="1469063"/>
            <a:ext cx="6882775" cy="152602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8561F03A-89F2-4123-8DF5-304A1A2DF567}"/>
              </a:ext>
            </a:extLst>
          </p:cNvPr>
          <p:cNvPicPr>
            <a:picLocks noChangeAspect="1"/>
          </p:cNvPicPr>
          <p:nvPr/>
        </p:nvPicPr>
        <p:blipFill>
          <a:blip r:embed="rId4"/>
          <a:stretch>
            <a:fillRect/>
          </a:stretch>
        </p:blipFill>
        <p:spPr>
          <a:xfrm>
            <a:off x="8519749" y="1466668"/>
            <a:ext cx="1558925" cy="4759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WHERE clause is used to filter both LANDING__OUTCOME and DATE. We apply the YEAR function on the date column to use only the year as a filter parameter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0C4F97C0-0878-4891-8408-8130D502DDC1}"/>
              </a:ext>
            </a:extLst>
          </p:cNvPr>
          <p:cNvPicPr>
            <a:picLocks noChangeAspect="1"/>
          </p:cNvPicPr>
          <p:nvPr/>
        </p:nvPicPr>
        <p:blipFill>
          <a:blip r:embed="rId3"/>
          <a:stretch>
            <a:fillRect/>
          </a:stretch>
        </p:blipFill>
        <p:spPr>
          <a:xfrm>
            <a:off x="2383019" y="1471667"/>
            <a:ext cx="6765560" cy="131345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1C1A460F-0A4A-4DD4-9D87-17FE83AB3C99}"/>
              </a:ext>
            </a:extLst>
          </p:cNvPr>
          <p:cNvPicPr>
            <a:picLocks noChangeAspect="1"/>
          </p:cNvPicPr>
          <p:nvPr/>
        </p:nvPicPr>
        <p:blipFill>
          <a:blip r:embed="rId4"/>
          <a:stretch>
            <a:fillRect/>
          </a:stretch>
        </p:blipFill>
        <p:spPr>
          <a:xfrm>
            <a:off x="3046959" y="4159611"/>
            <a:ext cx="5591331" cy="14023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11525"/>
            <a:ext cx="9745589" cy="22431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function is used on LANDING__OUTCOME which is named RANK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WHERE clause with the BETWEEN keyword apply a filter on a range of dates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GROUP BY keyword aggregate the result set and the ORDER BY keyword is used with 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Logo, company name&#10;&#10;Description automatically generated">
            <a:extLst>
              <a:ext uri="{FF2B5EF4-FFF2-40B4-BE49-F238E27FC236}">
                <a16:creationId xmlns:a16="http://schemas.microsoft.com/office/drawing/2014/main" id="{28FB52C6-49AF-4322-BD68-5DD92D51AE26}"/>
              </a:ext>
            </a:extLst>
          </p:cNvPr>
          <p:cNvPicPr>
            <a:picLocks noChangeAspect="1"/>
          </p:cNvPicPr>
          <p:nvPr/>
        </p:nvPicPr>
        <p:blipFill>
          <a:blip r:embed="rId3"/>
          <a:stretch>
            <a:fillRect/>
          </a:stretch>
        </p:blipFill>
        <p:spPr>
          <a:xfrm>
            <a:off x="1092200" y="1527428"/>
            <a:ext cx="9194800" cy="161874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6" descr="Graphical user interface, application&#10;&#10;Description automatically generated">
            <a:extLst>
              <a:ext uri="{FF2B5EF4-FFF2-40B4-BE49-F238E27FC236}">
                <a16:creationId xmlns:a16="http://schemas.microsoft.com/office/drawing/2014/main" id="{1949F05B-9D00-4B2A-886A-3E7C8768F507}"/>
              </a:ext>
            </a:extLst>
          </p:cNvPr>
          <p:cNvPicPr>
            <a:picLocks noChangeAspect="1"/>
          </p:cNvPicPr>
          <p:nvPr/>
        </p:nvPicPr>
        <p:blipFill>
          <a:blip r:embed="rId3"/>
          <a:stretch>
            <a:fillRect/>
          </a:stretch>
        </p:blipFill>
        <p:spPr>
          <a:xfrm>
            <a:off x="4803116" y="1893140"/>
            <a:ext cx="2825869" cy="3675571"/>
          </a:xfrm>
          <a:prstGeom prst="rect">
            <a:avLst/>
          </a:prstGeom>
        </p:spPr>
      </p:pic>
    </p:spTree>
    <p:extLst>
      <p:ext uri="{BB962C8B-B14F-4D97-AF65-F5344CB8AC3E}">
        <p14:creationId xmlns:p14="http://schemas.microsoft.com/office/powerpoint/2010/main" val="3731222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1814"/>
            <a:ext cx="9745589" cy="212284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All launch sites are located near coastlines and in region with clear weather as it is a major parameter for a successful launch</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There are 2 sites on the eastern coast of Florida to use the Earth speed rotation at their advantage (easterly launches)</a:t>
            </a:r>
          </a:p>
          <a:p>
            <a:pPr>
              <a:lnSpc>
                <a:spcPct val="100000"/>
              </a:lnSpc>
              <a:spcBef>
                <a:spcPts val="1400"/>
              </a:spcBef>
            </a:pPr>
            <a:r>
              <a:rPr lang="en-US" sz="2200" dirty="0">
                <a:solidFill>
                  <a:schemeClr val="accent3">
                    <a:lumMod val="25000"/>
                  </a:schemeClr>
                </a:solidFill>
                <a:latin typeface="Abadi"/>
              </a:rPr>
              <a:t>There is 1 site on the coast of California that is used to launch rocket onto Polar orbits (southerly launches)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Location Map</a:t>
            </a:r>
          </a:p>
        </p:txBody>
      </p:sp>
      <p:pic>
        <p:nvPicPr>
          <p:cNvPr id="4" name="Picture 5" descr="Map&#10;&#10;Description automatically generated">
            <a:extLst>
              <a:ext uri="{FF2B5EF4-FFF2-40B4-BE49-F238E27FC236}">
                <a16:creationId xmlns:a16="http://schemas.microsoft.com/office/drawing/2014/main" id="{46147B48-7BE1-4EC6-A5A4-328CC7850129}"/>
              </a:ext>
            </a:extLst>
          </p:cNvPr>
          <p:cNvPicPr>
            <a:picLocks noChangeAspect="1"/>
          </p:cNvPicPr>
          <p:nvPr/>
        </p:nvPicPr>
        <p:blipFill>
          <a:blip r:embed="rId3"/>
          <a:stretch>
            <a:fillRect/>
          </a:stretch>
        </p:blipFill>
        <p:spPr>
          <a:xfrm>
            <a:off x="764969" y="3524725"/>
            <a:ext cx="10125855" cy="2360411"/>
          </a:xfrm>
          <a:prstGeom prst="rect">
            <a:avLst/>
          </a:prstGeom>
        </p:spPr>
      </p:pic>
      <p:sp>
        <p:nvSpPr>
          <p:cNvPr id="6" name="TextBox 5">
            <a:extLst>
              <a:ext uri="{FF2B5EF4-FFF2-40B4-BE49-F238E27FC236}">
                <a16:creationId xmlns:a16="http://schemas.microsoft.com/office/drawing/2014/main" id="{AE50250E-2E3D-47BA-97EB-FE3518358E12}"/>
              </a:ext>
            </a:extLst>
          </p:cNvPr>
          <p:cNvSpPr txBox="1"/>
          <p:nvPr/>
        </p:nvSpPr>
        <p:spPr>
          <a:xfrm>
            <a:off x="647700" y="5892800"/>
            <a:ext cx="105664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latin typeface="Abadi"/>
              </a:rPr>
              <a:t>Please note that CCAFS SLC-40 is the same</a:t>
            </a:r>
            <a:r>
              <a:rPr lang="en-GB" sz="1600" dirty="0">
                <a:latin typeface="Abadi"/>
                <a:ea typeface="+mn-lt"/>
                <a:cs typeface="+mn-lt"/>
              </a:rPr>
              <a:t> as CCAFS SLC-40 that has been renamed. Therefore I counted it as 1 site.</a:t>
            </a:r>
            <a:endParaRPr lang="en-GB" sz="1600" dirty="0">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73225"/>
            <a:ext cx="55926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The</a:t>
            </a:r>
            <a:r>
              <a:rPr lang="en-US" sz="2200" dirty="0">
                <a:solidFill>
                  <a:schemeClr val="accent3">
                    <a:lumMod val="25000"/>
                  </a:schemeClr>
                </a:solidFill>
                <a:latin typeface="Abadi"/>
                <a:cs typeface="Calibri"/>
              </a:rPr>
              <a:t> map highlights all launch outcomes for each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cs typeface="Calibri"/>
            </a:endParaRPr>
          </a:p>
          <a:p>
            <a:pPr>
              <a:lnSpc>
                <a:spcPct val="100000"/>
              </a:lnSpc>
              <a:spcBef>
                <a:spcPts val="1400"/>
              </a:spcBef>
            </a:pPr>
            <a:r>
              <a:rPr lang="en-US" sz="2200" dirty="0">
                <a:solidFill>
                  <a:schemeClr val="accent3">
                    <a:lumMod val="25000"/>
                  </a:schemeClr>
                </a:solidFill>
                <a:latin typeface="Abadi"/>
                <a:cs typeface="Calibri"/>
              </a:rPr>
              <a:t>Using the clustering feature from Folium, we placed green markers (success) and red markers (failure) for each launch to their respective launch site</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Map</a:t>
            </a:r>
          </a:p>
        </p:txBody>
      </p:sp>
      <p:pic>
        <p:nvPicPr>
          <p:cNvPr id="2" name="Picture 3" descr="Diagram, schematic&#10;&#10;Description automatically generated">
            <a:extLst>
              <a:ext uri="{FF2B5EF4-FFF2-40B4-BE49-F238E27FC236}">
                <a16:creationId xmlns:a16="http://schemas.microsoft.com/office/drawing/2014/main" id="{D5E241DD-1739-4CBC-8EC4-68078FC09E40}"/>
              </a:ext>
            </a:extLst>
          </p:cNvPr>
          <p:cNvPicPr>
            <a:picLocks noChangeAspect="1"/>
          </p:cNvPicPr>
          <p:nvPr/>
        </p:nvPicPr>
        <p:blipFill>
          <a:blip r:embed="rId3"/>
          <a:stretch>
            <a:fillRect/>
          </a:stretch>
        </p:blipFill>
        <p:spPr>
          <a:xfrm>
            <a:off x="6444105" y="1717557"/>
            <a:ext cx="4660900" cy="42623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6088"/>
            <a:ext cx="4825927" cy="3971925"/>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Launch sites are away from any non-essential launching facilities and buildings : Highways, Cities, Railways</a:t>
            </a:r>
            <a:endParaRPr lang="en-US" dirty="0">
              <a:ea typeface="+mn-lt"/>
              <a:cs typeface="+mn-lt"/>
            </a:endParaRPr>
          </a:p>
          <a:p>
            <a:pPr>
              <a:lnSpc>
                <a:spcPct val="100000"/>
              </a:lnSpc>
              <a:spcBef>
                <a:spcPts val="1400"/>
              </a:spcBef>
            </a:pPr>
            <a:r>
              <a:rPr lang="en-US" sz="2200" dirty="0">
                <a:ea typeface="+mn-lt"/>
                <a:cs typeface="+mn-lt"/>
              </a:rPr>
              <a:t>They are close to coastlines to limit any possible damage/danger to hinterlands due to failures.</a:t>
            </a:r>
          </a:p>
          <a:p>
            <a:pPr>
              <a:lnSpc>
                <a:spcPct val="100000"/>
              </a:lnSpc>
              <a:spcBef>
                <a:spcPts val="1400"/>
              </a:spcBef>
            </a:pPr>
            <a:r>
              <a:rPr lang="en-US" sz="2200" dirty="0">
                <a:ea typeface="+mn-lt"/>
                <a:cs typeface="+mn-lt"/>
              </a:rPr>
              <a:t>Launches are oriented toward water bodies.</a:t>
            </a:r>
            <a:endParaRPr lang="en-US" sz="2200">
              <a:cs typeface="Calibr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Points of Interest proximity Map</a:t>
            </a:r>
          </a:p>
        </p:txBody>
      </p:sp>
      <p:pic>
        <p:nvPicPr>
          <p:cNvPr id="2" name="Picture 3" descr="Map&#10;&#10;Description automatically generated">
            <a:extLst>
              <a:ext uri="{FF2B5EF4-FFF2-40B4-BE49-F238E27FC236}">
                <a16:creationId xmlns:a16="http://schemas.microsoft.com/office/drawing/2014/main" id="{06A8B845-F170-4D09-A6F9-B9DBB5C582A8}"/>
              </a:ext>
            </a:extLst>
          </p:cNvPr>
          <p:cNvPicPr>
            <a:picLocks noChangeAspect="1"/>
          </p:cNvPicPr>
          <p:nvPr/>
        </p:nvPicPr>
        <p:blipFill>
          <a:blip r:embed="rId3"/>
          <a:stretch>
            <a:fillRect/>
          </a:stretch>
        </p:blipFill>
        <p:spPr>
          <a:xfrm>
            <a:off x="5671903" y="1718560"/>
            <a:ext cx="5613400" cy="39742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A7C5F359-0EB1-483C-BA32-6170BC3D134B}"/>
              </a:ext>
            </a:extLst>
          </p:cNvPr>
          <p:cNvSpPr txBox="1"/>
          <p:nvPr/>
        </p:nvSpPr>
        <p:spPr>
          <a:xfrm>
            <a:off x="826957" y="1838793"/>
            <a:ext cx="1061303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badi"/>
                <a:cs typeface="Calibri"/>
              </a:rPr>
              <a:t>Space Y is the newest sub-orbital and orbital reusable rockets manufacturer founded by Allon Mask.</a:t>
            </a:r>
          </a:p>
          <a:p>
            <a:endParaRPr lang="en-GB" dirty="0">
              <a:latin typeface="Abadi"/>
              <a:cs typeface="Calibri"/>
            </a:endParaRPr>
          </a:p>
          <a:p>
            <a:r>
              <a:rPr lang="en-GB" dirty="0">
                <a:latin typeface="Abadi"/>
                <a:cs typeface="Calibri"/>
              </a:rPr>
              <a:t>Space Y wants to provide competitive launches and bid against the actual leader, Space X.</a:t>
            </a:r>
          </a:p>
          <a:p>
            <a:endParaRPr lang="en-GB" dirty="0">
              <a:latin typeface="Abadi"/>
              <a:cs typeface="Calibri"/>
            </a:endParaRPr>
          </a:p>
          <a:p>
            <a:r>
              <a:rPr lang="en-GB" dirty="0">
                <a:latin typeface="Abadi"/>
                <a:cs typeface="Calibri"/>
              </a:rPr>
              <a:t>In order to achieve our goals, we plan on reusing Falcon 9 stage 1 rockets to minimize our overall launch costs using Data Science and Machine Learning models.</a:t>
            </a:r>
          </a:p>
          <a:p>
            <a:endParaRPr lang="en-GB" dirty="0">
              <a:latin typeface="Abadi"/>
              <a:cs typeface="Calibri"/>
            </a:endParaRPr>
          </a:p>
          <a:p>
            <a:r>
              <a:rPr lang="en-GB" dirty="0">
                <a:latin typeface="Abadi"/>
                <a:cs typeface="Calibri"/>
              </a:rPr>
              <a:t>Therefore, we need to be able to assess :</a:t>
            </a:r>
          </a:p>
          <a:p>
            <a:pPr marL="285750" indent="-285750">
              <a:buFont typeface="Arial"/>
              <a:buChar char="•"/>
            </a:pPr>
            <a:r>
              <a:rPr lang="en-GB" dirty="0">
                <a:latin typeface="Abadi"/>
                <a:ea typeface="+mn-lt"/>
                <a:cs typeface="+mn-lt"/>
              </a:rPr>
              <a:t>Which parameters are relevant to a successful landing.</a:t>
            </a:r>
            <a:endParaRPr lang="en-GB" dirty="0">
              <a:latin typeface="Abadi"/>
              <a:cs typeface="Calibri"/>
            </a:endParaRPr>
          </a:p>
          <a:p>
            <a:pPr marL="285750" indent="-285750">
              <a:buFont typeface="Arial"/>
              <a:buChar char="•"/>
            </a:pPr>
            <a:r>
              <a:rPr lang="en-GB" dirty="0">
                <a:latin typeface="Abadi"/>
                <a:cs typeface="Calibri"/>
              </a:rPr>
              <a:t>If a rocket will be land successfully or not.</a:t>
            </a:r>
            <a:endParaRPr lang="en-GB" dirty="0">
              <a:latin typeface="Abadi"/>
            </a:endParaRPr>
          </a:p>
          <a:p>
            <a:pPr marL="285750" indent="-285750">
              <a:buFont typeface="Arial"/>
              <a:buChar char="•"/>
            </a:pPr>
            <a:endParaRPr lang="en-GB" dirty="0">
              <a:latin typeface="Abadi"/>
              <a:cs typeface="Calibri"/>
            </a:endParaRPr>
          </a:p>
          <a:p>
            <a:pPr marL="285750" indent="-285750">
              <a:buFont typeface="Arial"/>
              <a:buChar char="•"/>
            </a:pPr>
            <a:endParaRPr lang="en-GB" dirty="0">
              <a:latin typeface="Abadi"/>
              <a:cs typeface="Calibr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262489" cy="36274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We observe the repartition of the successful launches by site</a:t>
            </a:r>
          </a:p>
          <a:p>
            <a:pPr>
              <a:lnSpc>
                <a:spcPct val="100000"/>
              </a:lnSpc>
              <a:spcBef>
                <a:spcPts val="1400"/>
              </a:spcBef>
            </a:pPr>
            <a:r>
              <a:rPr lang="en-US" sz="2200" dirty="0">
                <a:solidFill>
                  <a:schemeClr val="accent3">
                    <a:lumMod val="25000"/>
                  </a:schemeClr>
                </a:solidFill>
                <a:latin typeface="Abadi"/>
              </a:rPr>
              <a:t>From this pie chart, KSC LC-39A appears to have the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If we take into consideration that the CCAFS LC-40 and SLC-40 are the same site that has been renamed, it has the same success rate as KSC LC-39A (41.7%)</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Furthermore, SLC-4E site that is located on the Californian coast has the lowest success rate (Polar Orbit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5" descr="Chart, pie chart&#10;&#10;Description automatically generated">
            <a:extLst>
              <a:ext uri="{FF2B5EF4-FFF2-40B4-BE49-F238E27FC236}">
                <a16:creationId xmlns:a16="http://schemas.microsoft.com/office/drawing/2014/main" id="{34D356C8-1663-46E1-ACEC-1A96D60D599E}"/>
              </a:ext>
            </a:extLst>
          </p:cNvPr>
          <p:cNvPicPr>
            <a:picLocks noChangeAspect="1"/>
          </p:cNvPicPr>
          <p:nvPr/>
        </p:nvPicPr>
        <p:blipFill>
          <a:blip r:embed="rId3"/>
          <a:stretch>
            <a:fillRect/>
          </a:stretch>
        </p:blipFill>
        <p:spPr>
          <a:xfrm>
            <a:off x="6146800" y="1820835"/>
            <a:ext cx="5143500" cy="36100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768116"/>
            <a:ext cx="642528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best success ratio among all sites </a:t>
            </a:r>
          </a:p>
          <a:p>
            <a:pPr>
              <a:lnSpc>
                <a:spcPct val="100000"/>
              </a:lnSpc>
              <a:spcBef>
                <a:spcPts val="1400"/>
              </a:spcBef>
            </a:pPr>
            <a:r>
              <a:rPr lang="en-US" sz="2200" dirty="0">
                <a:solidFill>
                  <a:schemeClr val="accent3">
                    <a:lumMod val="25000"/>
                  </a:schemeClr>
                </a:solidFill>
                <a:latin typeface="Abadi"/>
              </a:rPr>
              <a:t>According to this pie chart, almost 77% of launches that happen at Kennedy Space Center are concluded by a successful landing of the rocket.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KSC LC-39A</a:t>
            </a:r>
          </a:p>
        </p:txBody>
      </p:sp>
      <p:pic>
        <p:nvPicPr>
          <p:cNvPr id="2" name="Picture 3" descr="Chart, pie chart&#10;&#10;Description automatically generated">
            <a:extLst>
              <a:ext uri="{FF2B5EF4-FFF2-40B4-BE49-F238E27FC236}">
                <a16:creationId xmlns:a16="http://schemas.microsoft.com/office/drawing/2014/main" id="{8F7281BC-F281-4AA0-BF4F-A54EF4A30A03}"/>
              </a:ext>
            </a:extLst>
          </p:cNvPr>
          <p:cNvPicPr>
            <a:picLocks noChangeAspect="1"/>
          </p:cNvPicPr>
          <p:nvPr/>
        </p:nvPicPr>
        <p:blipFill>
          <a:blip r:embed="rId3"/>
          <a:stretch>
            <a:fillRect/>
          </a:stretch>
        </p:blipFill>
        <p:spPr>
          <a:xfrm>
            <a:off x="7266318" y="1755442"/>
            <a:ext cx="4008407" cy="37707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7716"/>
            <a:ext cx="4688117" cy="467461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As we can observe in Figures 1, 2 (slide 44) and 3 (slide 44):</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V1.1 booster version has no record of a successful landing with the selected ranges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FT booster version has a high success rate with Payload &lt; 5600 kg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Block 4 booster version has high success rate with Payload between 3000 and 5000 kg</a:t>
            </a:r>
          </a:p>
          <a:p>
            <a:pPr lvl="1">
              <a:lnSpc>
                <a:spcPct val="100000"/>
              </a:lnSpc>
              <a:spcBef>
                <a:spcPts val="1400"/>
              </a:spcBef>
            </a:pPr>
            <a:r>
              <a:rPr lang="en-US" sz="1800" dirty="0">
                <a:solidFill>
                  <a:schemeClr val="accent3">
                    <a:lumMod val="25000"/>
                  </a:schemeClr>
                </a:solidFill>
                <a:latin typeface="Abadi"/>
              </a:rPr>
              <a:t>Block 5 booster version has only 1 launch (success), that might be promising but we cannot conclude anything with only one record.</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Mass and Booster Version</a:t>
            </a:r>
          </a:p>
        </p:txBody>
      </p:sp>
      <p:pic>
        <p:nvPicPr>
          <p:cNvPr id="4" name="Picture 5">
            <a:extLst>
              <a:ext uri="{FF2B5EF4-FFF2-40B4-BE49-F238E27FC236}">
                <a16:creationId xmlns:a16="http://schemas.microsoft.com/office/drawing/2014/main" id="{42F97366-0E54-4917-BA1C-058C61451C0B}"/>
              </a:ext>
            </a:extLst>
          </p:cNvPr>
          <p:cNvPicPr>
            <a:picLocks noChangeAspect="1"/>
          </p:cNvPicPr>
          <p:nvPr/>
        </p:nvPicPr>
        <p:blipFill>
          <a:blip r:embed="rId3"/>
          <a:stretch>
            <a:fillRect/>
          </a:stretch>
        </p:blipFill>
        <p:spPr>
          <a:xfrm>
            <a:off x="5578764" y="1894347"/>
            <a:ext cx="5837381" cy="3314423"/>
          </a:xfrm>
          <a:prstGeom prst="rect">
            <a:avLst/>
          </a:prstGeom>
        </p:spPr>
      </p:pic>
      <p:sp>
        <p:nvSpPr>
          <p:cNvPr id="2" name="TextBox 1">
            <a:extLst>
              <a:ext uri="{FF2B5EF4-FFF2-40B4-BE49-F238E27FC236}">
                <a16:creationId xmlns:a16="http://schemas.microsoft.com/office/drawing/2014/main" id="{08F1F3F2-4A77-4835-A2BB-CF4DF78A6F30}"/>
              </a:ext>
            </a:extLst>
          </p:cNvPr>
          <p:cNvSpPr txBox="1"/>
          <p:nvPr/>
        </p:nvSpPr>
        <p:spPr>
          <a:xfrm>
            <a:off x="7125855" y="524394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dirty="0"/>
              <a:t>Figure 1</a:t>
            </a:r>
          </a:p>
        </p:txBody>
      </p:sp>
    </p:spTree>
    <p:extLst>
      <p:ext uri="{BB962C8B-B14F-4D97-AF65-F5344CB8AC3E}">
        <p14:creationId xmlns:p14="http://schemas.microsoft.com/office/powerpoint/2010/main" val="333066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Mass and Booster Version</a:t>
            </a:r>
          </a:p>
        </p:txBody>
      </p:sp>
      <p:pic>
        <p:nvPicPr>
          <p:cNvPr id="6" name="Picture 6" descr="Chart, scatter chart&#10;&#10;Description automatically generated">
            <a:extLst>
              <a:ext uri="{FF2B5EF4-FFF2-40B4-BE49-F238E27FC236}">
                <a16:creationId xmlns:a16="http://schemas.microsoft.com/office/drawing/2014/main" id="{363FAC71-36EA-4BD1-BE1F-99481FD5A046}"/>
              </a:ext>
            </a:extLst>
          </p:cNvPr>
          <p:cNvPicPr>
            <a:picLocks noChangeAspect="1"/>
          </p:cNvPicPr>
          <p:nvPr/>
        </p:nvPicPr>
        <p:blipFill>
          <a:blip r:embed="rId3"/>
          <a:stretch>
            <a:fillRect/>
          </a:stretch>
        </p:blipFill>
        <p:spPr>
          <a:xfrm>
            <a:off x="764309" y="1629150"/>
            <a:ext cx="5040745" cy="2837701"/>
          </a:xfrm>
          <a:prstGeom prst="rect">
            <a:avLst/>
          </a:prstGeom>
        </p:spPr>
      </p:pic>
      <p:pic>
        <p:nvPicPr>
          <p:cNvPr id="7" name="Picture 7" descr="Chart, scatter chart&#10;&#10;Description automatically generated">
            <a:extLst>
              <a:ext uri="{FF2B5EF4-FFF2-40B4-BE49-F238E27FC236}">
                <a16:creationId xmlns:a16="http://schemas.microsoft.com/office/drawing/2014/main" id="{8604623B-0CB9-4A27-AC01-33D4BE05BD82}"/>
              </a:ext>
            </a:extLst>
          </p:cNvPr>
          <p:cNvPicPr>
            <a:picLocks noChangeAspect="1"/>
          </p:cNvPicPr>
          <p:nvPr/>
        </p:nvPicPr>
        <p:blipFill>
          <a:blip r:embed="rId4"/>
          <a:stretch>
            <a:fillRect/>
          </a:stretch>
        </p:blipFill>
        <p:spPr>
          <a:xfrm>
            <a:off x="5913581" y="3021642"/>
            <a:ext cx="5040746" cy="2892898"/>
          </a:xfrm>
          <a:prstGeom prst="rect">
            <a:avLst/>
          </a:prstGeom>
        </p:spPr>
      </p:pic>
      <p:sp>
        <p:nvSpPr>
          <p:cNvPr id="8" name="TextBox 7">
            <a:extLst>
              <a:ext uri="{FF2B5EF4-FFF2-40B4-BE49-F238E27FC236}">
                <a16:creationId xmlns:a16="http://schemas.microsoft.com/office/drawing/2014/main" id="{4CE6B846-8F01-468F-AB97-798FFD8F94D9}"/>
              </a:ext>
            </a:extLst>
          </p:cNvPr>
          <p:cNvSpPr txBox="1"/>
          <p:nvPr/>
        </p:nvSpPr>
        <p:spPr>
          <a:xfrm>
            <a:off x="1641764" y="4470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dirty="0"/>
              <a:t>Figure 2</a:t>
            </a:r>
            <a:endParaRPr lang="en-US" sz="1200" dirty="0"/>
          </a:p>
        </p:txBody>
      </p:sp>
      <p:sp>
        <p:nvSpPr>
          <p:cNvPr id="10" name="TextBox 9">
            <a:extLst>
              <a:ext uri="{FF2B5EF4-FFF2-40B4-BE49-F238E27FC236}">
                <a16:creationId xmlns:a16="http://schemas.microsoft.com/office/drawing/2014/main" id="{FB1CD37B-82AC-4E5F-AE45-9B048D3E4663}"/>
              </a:ext>
            </a:extLst>
          </p:cNvPr>
          <p:cNvSpPr txBox="1"/>
          <p:nvPr/>
        </p:nvSpPr>
        <p:spPr>
          <a:xfrm>
            <a:off x="7033491" y="590203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dirty="0"/>
              <a:t>Figure 3</a:t>
            </a:r>
            <a:endParaRPr lang="en-US" sz="1200"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5710" y="1586814"/>
            <a:ext cx="40940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plotted the best score with the training set against the accuracy with the testing set, for each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Even if the Decision Tree model is the best with the training set, all models have a similar accuracy with the testing set.</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20514049-C3B7-42B3-B74F-778BE45B85A3}"/>
              </a:ext>
            </a:extLst>
          </p:cNvPr>
          <p:cNvPicPr>
            <a:picLocks noChangeAspect="1"/>
          </p:cNvPicPr>
          <p:nvPr/>
        </p:nvPicPr>
        <p:blipFill>
          <a:blip r:embed="rId3"/>
          <a:stretch>
            <a:fillRect/>
          </a:stretch>
        </p:blipFill>
        <p:spPr>
          <a:xfrm>
            <a:off x="4800600" y="1626574"/>
            <a:ext cx="6489700" cy="426525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7520" y="1755475"/>
            <a:ext cx="5639206" cy="381158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Here is the confusion matrix for the Decision Tree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observe that there is no False Positive then we can assume that each landing predicted by the model will be a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the other hand, there are 3 False Negative results that might lead to waste rockets in situations where we could have safely landed them.</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247B00AE-2EF7-4714-9ECE-798224923A22}"/>
              </a:ext>
            </a:extLst>
          </p:cNvPr>
          <p:cNvPicPr>
            <a:picLocks noChangeAspect="1"/>
          </p:cNvPicPr>
          <p:nvPr/>
        </p:nvPicPr>
        <p:blipFill>
          <a:blip r:embed="rId3"/>
          <a:stretch>
            <a:fillRect/>
          </a:stretch>
        </p:blipFill>
        <p:spPr>
          <a:xfrm>
            <a:off x="6520131" y="1905572"/>
            <a:ext cx="4749800" cy="329510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4054"/>
            <a:ext cx="10691813" cy="46307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Depending on the type of orbit we need to reach, we must have at least 2 launch sites, one on the east coast (KSC or CCAFS) and the other on the west coast (VAFB) for Polar orbit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 order to achieve a successful landing, we need to select the appropriate booster version according to the payload and the budget allowed to each launch :</a:t>
            </a:r>
          </a:p>
          <a:p>
            <a:pPr lvl="1">
              <a:lnSpc>
                <a:spcPct val="100000"/>
              </a:lnSpc>
              <a:spcBef>
                <a:spcPts val="1400"/>
              </a:spcBef>
            </a:pPr>
            <a:r>
              <a:rPr lang="en-US" sz="1800" dirty="0">
                <a:solidFill>
                  <a:schemeClr val="accent3">
                    <a:lumMod val="25000"/>
                  </a:schemeClr>
                </a:solidFill>
                <a:latin typeface="Abadi"/>
              </a:rPr>
              <a:t>FT for payload under 5,500Kg</a:t>
            </a:r>
          </a:p>
          <a:p>
            <a:pPr lvl="1">
              <a:lnSpc>
                <a:spcPct val="100000"/>
              </a:lnSpc>
              <a:spcBef>
                <a:spcPts val="1400"/>
              </a:spcBef>
            </a:pPr>
            <a:r>
              <a:rPr lang="en-US" sz="1800" dirty="0">
                <a:solidFill>
                  <a:schemeClr val="accent3">
                    <a:lumMod val="25000"/>
                  </a:schemeClr>
                </a:solidFill>
                <a:latin typeface="Abadi"/>
              </a:rPr>
              <a:t>B4 for payload between 3,000 and 5,000 kg</a:t>
            </a:r>
          </a:p>
          <a:p>
            <a:pPr lvl="1">
              <a:lnSpc>
                <a:spcPct val="100000"/>
              </a:lnSpc>
              <a:spcBef>
                <a:spcPts val="1400"/>
              </a:spcBef>
            </a:pPr>
            <a:r>
              <a:rPr lang="en-US" sz="1800" dirty="0">
                <a:solidFill>
                  <a:schemeClr val="accent3">
                    <a:lumMod val="25000"/>
                  </a:schemeClr>
                </a:solidFill>
                <a:latin typeface="Abadi"/>
              </a:rPr>
              <a:t>Heavy for payload over 10,000kg</a:t>
            </a:r>
          </a:p>
          <a:p>
            <a:pPr lvl="1">
              <a:lnSpc>
                <a:spcPct val="100000"/>
              </a:lnSpc>
              <a:spcBef>
                <a:spcPts val="1400"/>
              </a:spcBef>
            </a:pPr>
            <a:r>
              <a:rPr lang="en-US" sz="1800" dirty="0">
                <a:solidFill>
                  <a:schemeClr val="accent3">
                    <a:lumMod val="25000"/>
                  </a:schemeClr>
                </a:solidFill>
                <a:latin typeface="Abadi"/>
              </a:rPr>
              <a:t>B5 seems to have a really good reusable rate (up to 10 times) but we need to further investigate this specific version because it is the latest version used by SpaceX </a:t>
            </a:r>
          </a:p>
          <a:p>
            <a:pPr>
              <a:lnSpc>
                <a:spcPct val="100000"/>
              </a:lnSpc>
              <a:spcBef>
                <a:spcPts val="1400"/>
              </a:spcBef>
            </a:pPr>
            <a:r>
              <a:rPr lang="en-US" sz="2200" dirty="0">
                <a:solidFill>
                  <a:schemeClr val="accent3">
                    <a:lumMod val="25000"/>
                  </a:schemeClr>
                </a:solidFill>
                <a:latin typeface="Abadi"/>
              </a:rPr>
              <a:t>Some orbits have a really low commercial potential due to the low demand (1 launch) : ESL1, HEO, SO and GEO</a:t>
            </a:r>
          </a:p>
          <a:p>
            <a:pPr>
              <a:lnSpc>
                <a:spcPct val="100000"/>
              </a:lnSpc>
              <a:spcBef>
                <a:spcPts val="1400"/>
              </a:spcBef>
            </a:pPr>
            <a:r>
              <a:rPr lang="en-US" sz="2200" dirty="0">
                <a:solidFill>
                  <a:schemeClr val="accent3">
                    <a:lumMod val="25000"/>
                  </a:schemeClr>
                </a:solidFill>
                <a:latin typeface="Abadi"/>
              </a:rPr>
              <a:t>Orbits with the best commercial potential are : ISS, LEO, PO, SSO and VLEO due to their high success rate and a fair number of occurrences.</a:t>
            </a:r>
          </a:p>
          <a:p>
            <a:pPr>
              <a:lnSpc>
                <a:spcPct val="100000"/>
              </a:lnSpc>
              <a:spcBef>
                <a:spcPts val="1400"/>
              </a:spcBef>
            </a:pPr>
            <a:r>
              <a:rPr lang="en-US" sz="2200" dirty="0">
                <a:solidFill>
                  <a:schemeClr val="accent3">
                    <a:lumMod val="25000"/>
                  </a:schemeClr>
                </a:solidFill>
                <a:latin typeface="Abadi"/>
                <a:ea typeface="+mn-lt"/>
                <a:cs typeface="+mn-lt"/>
              </a:rPr>
              <a:t>We did not identify the features that affect GTO orbit launches success rate (further investigations required) but it success rate is still over 60%  and has a fair number of occurrences too, that stills qualify it for commercial uses.</a:t>
            </a:r>
          </a:p>
          <a:p>
            <a:pPr>
              <a:lnSpc>
                <a:spcPct val="100000"/>
              </a:lnSpc>
              <a:spcBef>
                <a:spcPts val="1400"/>
              </a:spcBef>
            </a:pPr>
            <a:r>
              <a:rPr lang="en-US" sz="2200" dirty="0">
                <a:solidFill>
                  <a:schemeClr val="accent3">
                    <a:lumMod val="25000"/>
                  </a:schemeClr>
                </a:solidFill>
                <a:latin typeface="Abadi"/>
              </a:rPr>
              <a:t>In order to improve our decision making process, we need to collect more data about Flacon 9 Block 5 launches and to identify the estimated average reuse time for each booster version.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5822"/>
            <a:ext cx="10515600" cy="4757738"/>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a:rPr>
              <a:t>All resources can be found online.</a:t>
            </a:r>
          </a:p>
          <a:p>
            <a:pPr>
              <a:lnSpc>
                <a:spcPct val="100000"/>
              </a:lnSpc>
              <a:spcBef>
                <a:spcPts val="1400"/>
              </a:spcBef>
            </a:pPr>
            <a:r>
              <a:rPr lang="en-US" sz="2200" dirty="0">
                <a:solidFill>
                  <a:schemeClr val="accent3">
                    <a:lumMod val="25000"/>
                  </a:schemeClr>
                </a:solidFill>
                <a:latin typeface="Abadi"/>
              </a:rPr>
              <a:t>SpaceX Falcon 9 Wikipedia webpage: </a:t>
            </a:r>
            <a:r>
              <a:rPr lang="en-US" sz="2200" dirty="0">
                <a:ea typeface="+mn-lt"/>
                <a:cs typeface="+mn-lt"/>
                <a:hlinkClick r:id="rId4"/>
              </a:rPr>
              <a:t>https://en.wikipedia.org/wiki/Falcon_9</a:t>
            </a:r>
            <a:endParaRPr lang="en-US" sz="2200">
              <a:solidFill>
                <a:srgbClr val="292929"/>
              </a:solidFill>
              <a:latin typeface="Abadi"/>
              <a:ea typeface="+mn-lt"/>
              <a:cs typeface="+mn-lt"/>
            </a:endParaRPr>
          </a:p>
          <a:p>
            <a:pPr>
              <a:lnSpc>
                <a:spcPct val="100000"/>
              </a:lnSpc>
              <a:spcBef>
                <a:spcPts val="1400"/>
              </a:spcBef>
            </a:pPr>
            <a:r>
              <a:rPr lang="en-US" sz="2200" dirty="0">
                <a:solidFill>
                  <a:srgbClr val="000000"/>
                </a:solidFill>
                <a:latin typeface="Calibri"/>
                <a:cs typeface="Calibri"/>
              </a:rPr>
              <a:t>All Hands-on Lab Notebooks GitHub repository: </a:t>
            </a:r>
            <a:r>
              <a:rPr lang="en-US" sz="2200" dirty="0">
                <a:ea typeface="+mn-lt"/>
                <a:cs typeface="+mn-lt"/>
                <a:hlinkClick r:id="rId5"/>
              </a:rPr>
              <a:t>https://github.com/vahnorion/COURSEA_DS_CAPSTONE</a:t>
            </a:r>
            <a:endParaRPr lang="en-US" sz="2200" dirty="0">
              <a:ea typeface="+mn-lt"/>
              <a:cs typeface="+mn-lt"/>
            </a:endParaRPr>
          </a:p>
          <a:p>
            <a:pPr lvl="1">
              <a:lnSpc>
                <a:spcPct val="100000"/>
              </a:lnSpc>
              <a:spcBef>
                <a:spcPts val="1400"/>
              </a:spcBef>
            </a:pPr>
            <a:r>
              <a:rPr lang="en-US" sz="1800" dirty="0">
                <a:solidFill>
                  <a:srgbClr val="000000"/>
                </a:solidFill>
                <a:latin typeface="Calibri"/>
                <a:cs typeface="Calibri"/>
              </a:rPr>
              <a:t>Data Collection API Lab: </a:t>
            </a:r>
            <a:r>
              <a:rPr lang="en-US" sz="1800" dirty="0">
                <a:ea typeface="+mn-lt"/>
                <a:cs typeface="+mn-lt"/>
                <a:hlinkClick r:id="rId6"/>
              </a:rPr>
              <a:t>https://github.com/vahnorion/COURSEA_DS_CAPSTONE/blob/master/Data%20Collection%20API%20Lab.ipynb</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rPr>
              <a:t>Data Collection Web Scrapping Lab: </a:t>
            </a:r>
            <a:r>
              <a:rPr lang="en-US" sz="1800" dirty="0">
                <a:ea typeface="+mn-lt"/>
                <a:cs typeface="+mn-lt"/>
                <a:hlinkClick r:id="rId7"/>
              </a:rPr>
              <a:t>https://github.com/vahnorion/COURSEA_DS_CAPSTONE/blob/master/Web%20Scraping%20Lab.ipynb</a:t>
            </a:r>
            <a:endParaRPr lang="en-US" sz="1800" dirty="0">
              <a:ea typeface="+mn-lt"/>
              <a:cs typeface="+mn-lt"/>
            </a:endParaRPr>
          </a:p>
          <a:p>
            <a:pPr lvl="1">
              <a:lnSpc>
                <a:spcPct val="100000"/>
              </a:lnSpc>
              <a:spcBef>
                <a:spcPts val="1400"/>
              </a:spcBef>
            </a:pPr>
            <a:r>
              <a:rPr lang="en-US" sz="1800" dirty="0">
                <a:solidFill>
                  <a:srgbClr val="000000"/>
                </a:solidFill>
                <a:latin typeface="Calibri"/>
                <a:cs typeface="Calibri"/>
              </a:rPr>
              <a:t>Data Wrangling Lab: </a:t>
            </a:r>
            <a:r>
              <a:rPr lang="en-US" sz="1800" dirty="0">
                <a:ea typeface="+mn-lt"/>
                <a:cs typeface="+mn-lt"/>
                <a:hlinkClick r:id="rId8"/>
              </a:rPr>
              <a:t>https://github.com/vahnorion/COURSEA_DS_CAPSTONE/blob/master/EDA%20Lab%20(Wrangling%20Data).ipynb</a:t>
            </a:r>
            <a:endParaRPr lang="en-US" sz="1800" dirty="0">
              <a:solidFill>
                <a:srgbClr val="000000"/>
              </a:solidFill>
              <a:latin typeface="Calibri"/>
              <a:cs typeface="Calibri"/>
            </a:endParaRPr>
          </a:p>
          <a:p>
            <a:pPr lvl="1">
              <a:lnSpc>
                <a:spcPct val="100000"/>
              </a:lnSpc>
              <a:spcBef>
                <a:spcPts val="1400"/>
              </a:spcBef>
            </a:pPr>
            <a:r>
              <a:rPr lang="en-US" sz="1800" dirty="0">
                <a:ea typeface="+mn-lt"/>
                <a:cs typeface="+mn-lt"/>
              </a:rPr>
              <a:t>EDA with Visualization Lab: </a:t>
            </a:r>
            <a:r>
              <a:rPr lang="en-US" sz="1800" dirty="0">
                <a:ea typeface="+mn-lt"/>
                <a:cs typeface="+mn-lt"/>
                <a:hlinkClick r:id="rId9"/>
              </a:rPr>
              <a:t>https://github.com/vahnorion/COURSEA_DS_CAPSTONE/blob/master/EDA%20with%20Visualization%20Lab.ipynb</a:t>
            </a:r>
            <a:endParaRPr lang="en-US" sz="1800" dirty="0">
              <a:ea typeface="+mn-lt"/>
              <a:cs typeface="+mn-lt"/>
            </a:endParaRPr>
          </a:p>
          <a:p>
            <a:pPr lvl="1">
              <a:lnSpc>
                <a:spcPct val="100000"/>
              </a:lnSpc>
              <a:spcBef>
                <a:spcPts val="1400"/>
              </a:spcBef>
            </a:pPr>
            <a:r>
              <a:rPr lang="en-US" sz="1800" dirty="0">
                <a:ea typeface="+mn-lt"/>
                <a:cs typeface="+mn-lt"/>
              </a:rPr>
              <a:t>EDA with SQL Lab: </a:t>
            </a:r>
            <a:r>
              <a:rPr lang="en-US" sz="1800" dirty="0">
                <a:ea typeface="+mn-lt"/>
                <a:cs typeface="+mn-lt"/>
                <a:hlinkClick r:id="rId10"/>
              </a:rPr>
              <a:t>https://github.com/vahnorion/COURSEA_DS_CAPSTONE/blob/master/EDA%20with%20SQL%20Lab.ipynb</a:t>
            </a:r>
            <a:endParaRPr lang="en-US" sz="1800" dirty="0">
              <a:ea typeface="+mn-lt"/>
              <a:cs typeface="+mn-lt"/>
            </a:endParaRPr>
          </a:p>
          <a:p>
            <a:pPr lvl="1">
              <a:lnSpc>
                <a:spcPct val="100000"/>
              </a:lnSpc>
              <a:spcBef>
                <a:spcPts val="1400"/>
              </a:spcBef>
            </a:pPr>
            <a:r>
              <a:rPr lang="en-US" sz="1800" dirty="0">
                <a:solidFill>
                  <a:srgbClr val="000000"/>
                </a:solidFill>
                <a:latin typeface="Calibri"/>
                <a:cs typeface="Calibri"/>
              </a:rPr>
              <a:t>Interactive Visual Analytics with Folium (Map) Lab: </a:t>
            </a:r>
            <a:r>
              <a:rPr lang="en-US" sz="1800" dirty="0">
                <a:ea typeface="+mn-lt"/>
                <a:cs typeface="+mn-lt"/>
                <a:hlinkClick r:id="rId11"/>
              </a:rPr>
              <a:t>https://github.com/vahnorion/COURSEA_DS_CAPSTONE/blob/master/Interactive%20Visual%20Analytics%20with%20Folium%20Lab.ipynb</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rPr>
              <a:t>Python file created for Interactive Dashboard with </a:t>
            </a:r>
            <a:r>
              <a:rPr lang="en-US" sz="1800" dirty="0" err="1">
                <a:solidFill>
                  <a:srgbClr val="000000"/>
                </a:solidFill>
                <a:latin typeface="Calibri"/>
                <a:cs typeface="Calibri"/>
              </a:rPr>
              <a:t>Plotly</a:t>
            </a:r>
            <a:r>
              <a:rPr lang="en-US" sz="1800" dirty="0">
                <a:solidFill>
                  <a:srgbClr val="000000"/>
                </a:solidFill>
                <a:latin typeface="Calibri"/>
                <a:cs typeface="Calibri"/>
              </a:rPr>
              <a:t> Dash: </a:t>
            </a:r>
            <a:r>
              <a:rPr lang="en-US" sz="1800" dirty="0">
                <a:ea typeface="+mn-lt"/>
                <a:cs typeface="+mn-lt"/>
                <a:hlinkClick r:id="rId12"/>
              </a:rPr>
              <a:t>https://github.com/vahnorion/COURSEA_DS_CAPSTONE/blob/master/spacex_dash_app.py</a:t>
            </a:r>
          </a:p>
          <a:p>
            <a:pPr lvl="1">
              <a:lnSpc>
                <a:spcPct val="100000"/>
              </a:lnSpc>
              <a:spcBef>
                <a:spcPts val="1400"/>
              </a:spcBef>
            </a:pPr>
            <a:r>
              <a:rPr lang="en-US" sz="1800" dirty="0">
                <a:ea typeface="+mn-lt"/>
                <a:cs typeface="+mn-lt"/>
              </a:rPr>
              <a:t>Dataset used for Interactive Dashboard with </a:t>
            </a:r>
            <a:r>
              <a:rPr lang="en-US" sz="1800" dirty="0" err="1">
                <a:ea typeface="+mn-lt"/>
                <a:cs typeface="+mn-lt"/>
              </a:rPr>
              <a:t>Plotly</a:t>
            </a:r>
            <a:r>
              <a:rPr lang="en-US" sz="1800" dirty="0">
                <a:ea typeface="+mn-lt"/>
                <a:cs typeface="+mn-lt"/>
              </a:rPr>
              <a:t> Dash (provided by </a:t>
            </a:r>
            <a:r>
              <a:rPr lang="en-US" sz="1800" dirty="0" err="1">
                <a:ea typeface="+mn-lt"/>
                <a:cs typeface="+mn-lt"/>
              </a:rPr>
              <a:t>Coursea</a:t>
            </a:r>
            <a:r>
              <a:rPr lang="en-US" sz="1800" dirty="0">
                <a:ea typeface="+mn-lt"/>
                <a:cs typeface="+mn-lt"/>
              </a:rPr>
              <a:t>): </a:t>
            </a:r>
            <a:r>
              <a:rPr lang="en-US" sz="1800" dirty="0">
                <a:ea typeface="+mn-lt"/>
                <a:cs typeface="+mn-lt"/>
                <a:hlinkClick r:id="rId13"/>
              </a:rPr>
              <a:t>https://github.com/vahnorion/COURSEA_DS_CAPSTONE/blob/master/spacex_launch_dash.csv</a:t>
            </a:r>
          </a:p>
          <a:p>
            <a:pPr lvl="1">
              <a:lnSpc>
                <a:spcPct val="100000"/>
              </a:lnSpc>
              <a:spcBef>
                <a:spcPts val="1400"/>
              </a:spcBef>
            </a:pPr>
            <a:r>
              <a:rPr lang="en-US" sz="1800" dirty="0">
                <a:ea typeface="+mn-lt"/>
                <a:cs typeface="+mn-lt"/>
              </a:rPr>
              <a:t>Repository of screenshots used in Interactive Dashboard with </a:t>
            </a:r>
            <a:r>
              <a:rPr lang="en-US" sz="1800" dirty="0" err="1">
                <a:ea typeface="+mn-lt"/>
                <a:cs typeface="+mn-lt"/>
              </a:rPr>
              <a:t>Plotly</a:t>
            </a:r>
            <a:r>
              <a:rPr lang="en-US" sz="1800" dirty="0">
                <a:ea typeface="+mn-lt"/>
                <a:cs typeface="+mn-lt"/>
              </a:rPr>
              <a:t> Dash : </a:t>
            </a:r>
            <a:r>
              <a:rPr lang="en-US" sz="1800" dirty="0">
                <a:ea typeface="+mn-lt"/>
                <a:cs typeface="+mn-lt"/>
                <a:hlinkClick r:id="rId14"/>
              </a:rPr>
              <a:t>https://github.com/vahnorion/COURSEA_DS_CAPSTONE/tree/master/Dashboard%20states</a:t>
            </a:r>
            <a:endParaRPr lang="en-US" sz="1800" dirty="0">
              <a:ea typeface="+mn-lt"/>
              <a:cs typeface="+mn-lt"/>
            </a:endParaRPr>
          </a:p>
          <a:p>
            <a:pPr lvl="1">
              <a:lnSpc>
                <a:spcPct val="100000"/>
              </a:lnSpc>
              <a:spcBef>
                <a:spcPts val="1400"/>
              </a:spcBef>
            </a:pPr>
            <a:r>
              <a:rPr lang="en-US" sz="1800" dirty="0">
                <a:ea typeface="+mn-lt"/>
                <a:cs typeface="+mn-lt"/>
              </a:rPr>
              <a:t>Machine Learning Prediction Lab: </a:t>
            </a:r>
            <a:r>
              <a:rPr lang="en-US" sz="1800" dirty="0">
                <a:ea typeface="+mn-lt"/>
                <a:cs typeface="+mn-lt"/>
                <a:hlinkClick r:id="rId15"/>
              </a:rPr>
              <a:t>https://github.com/vahnorion/COURSEA_DS_CAPSTONE/blob/master/Machine%20Learning%20Prediction%20Lab.ipynb</a:t>
            </a:r>
            <a:endParaRPr lang="en-US" sz="1800" dirty="0">
              <a:ea typeface="+mn-lt"/>
              <a:cs typeface="+mn-lt"/>
            </a:endParaRPr>
          </a:p>
          <a:p>
            <a:pPr>
              <a:lnSpc>
                <a:spcPct val="100000"/>
              </a:lnSpc>
              <a:spcBef>
                <a:spcPts val="1400"/>
              </a:spcBef>
            </a:pPr>
            <a:r>
              <a:rPr lang="en-US" sz="2200" dirty="0">
                <a:ea typeface="+mn-lt"/>
                <a:cs typeface="+mn-lt"/>
              </a:rPr>
              <a:t>This Assignment: </a:t>
            </a:r>
            <a:r>
              <a:rPr lang="en-US" sz="2200" dirty="0">
                <a:ea typeface="+mn-lt"/>
                <a:cs typeface="+mn-lt"/>
                <a:hlinkClick r:id="rId16"/>
              </a:rPr>
              <a:t>https://github.com/vahnorion/COURSEA_DS_CAPSTONE/blob/master/ds-capstone-template-coursera.pdf</a:t>
            </a:r>
            <a:endParaRPr lang="en-US" sz="2200" dirty="0">
              <a:ea typeface="+mn-lt"/>
              <a:cs typeface="+mn-lt"/>
            </a:endParaRPr>
          </a:p>
          <a:p>
            <a:pPr>
              <a:lnSpc>
                <a:spcPct val="100000"/>
              </a:lnSpc>
              <a:spcBef>
                <a:spcPts val="1400"/>
              </a:spcBef>
            </a:pPr>
            <a:endParaRPr lang="en-US" sz="2200" dirty="0">
              <a:ea typeface="+mn-lt"/>
              <a:cs typeface="+mn-lt"/>
            </a:endParaRPr>
          </a:p>
          <a:p>
            <a:pPr>
              <a:lnSpc>
                <a:spcPct val="100000"/>
              </a:lnSpc>
              <a:spcBef>
                <a:spcPts val="1400"/>
              </a:spcBef>
            </a:pPr>
            <a:endParaRPr lang="en-US" sz="2200" dirty="0">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endParaRPr lang="en-US">
              <a:latin typeface="IBM Plex Mono Text"/>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2014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sets were collected using 2 methods : SpaceX API and Web scrapping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 collect data from a distant source, you need to call upon an interface (API or Library) that will interact with the data source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Magnetic Disk 1">
            <a:extLst>
              <a:ext uri="{FF2B5EF4-FFF2-40B4-BE49-F238E27FC236}">
                <a16:creationId xmlns:a16="http://schemas.microsoft.com/office/drawing/2014/main" id="{E41D15FC-1541-4265-8C76-DE05F75D6F2C}"/>
              </a:ext>
            </a:extLst>
          </p:cNvPr>
          <p:cNvSpPr/>
          <p:nvPr/>
        </p:nvSpPr>
        <p:spPr>
          <a:xfrm>
            <a:off x="8686799" y="3897167"/>
            <a:ext cx="911901" cy="1586458"/>
          </a:xfrm>
          <a:prstGeom prst="flowChartMagneticDisk">
            <a:avLst/>
          </a:prstGeom>
          <a:solidFill>
            <a:schemeClr val="accent3">
              <a:lumMod val="40000"/>
              <a:lumOff val="6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2C174A3A-5BC1-4A9D-84ED-97A004887167}"/>
              </a:ext>
            </a:extLst>
          </p:cNvPr>
          <p:cNvSpPr/>
          <p:nvPr/>
        </p:nvSpPr>
        <p:spPr>
          <a:xfrm>
            <a:off x="2121575" y="3901658"/>
            <a:ext cx="911901" cy="1586459"/>
          </a:xfrm>
          <a:prstGeom prst="roundRect">
            <a:avLst/>
          </a:prstGeom>
          <a:solidFill>
            <a:schemeClr val="accent4">
              <a:lumMod val="20000"/>
              <a:lumOff val="8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D93394E-4282-4B86-B97F-FC6BD6E312D3}"/>
              </a:ext>
            </a:extLst>
          </p:cNvPr>
          <p:cNvSpPr/>
          <p:nvPr/>
        </p:nvSpPr>
        <p:spPr>
          <a:xfrm>
            <a:off x="5387401" y="3907123"/>
            <a:ext cx="911901" cy="1573966"/>
          </a:xfrm>
          <a:prstGeom prst="rect">
            <a:avLst/>
          </a:prstGeom>
          <a:solidFill>
            <a:schemeClr val="accent6">
              <a:lumMod val="60000"/>
              <a:lumOff val="4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AABD0761-573C-4FF0-B562-0ACAB23C26E7}"/>
              </a:ext>
            </a:extLst>
          </p:cNvPr>
          <p:cNvSpPr/>
          <p:nvPr/>
        </p:nvSpPr>
        <p:spPr>
          <a:xfrm>
            <a:off x="3661978" y="4015047"/>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E07133EE-F2AC-47E8-ABCB-326F5419150D}"/>
              </a:ext>
            </a:extLst>
          </p:cNvPr>
          <p:cNvSpPr/>
          <p:nvPr/>
        </p:nvSpPr>
        <p:spPr>
          <a:xfrm>
            <a:off x="6984797" y="4015046"/>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 8">
            <a:extLst>
              <a:ext uri="{FF2B5EF4-FFF2-40B4-BE49-F238E27FC236}">
                <a16:creationId xmlns:a16="http://schemas.microsoft.com/office/drawing/2014/main" id="{935178C6-D765-43AA-BC32-84F28A8A079F}"/>
              </a:ext>
            </a:extLst>
          </p:cNvPr>
          <p:cNvSpPr/>
          <p:nvPr/>
        </p:nvSpPr>
        <p:spPr>
          <a:xfrm>
            <a:off x="6990263" y="4695069"/>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Left 12">
            <a:extLst>
              <a:ext uri="{FF2B5EF4-FFF2-40B4-BE49-F238E27FC236}">
                <a16:creationId xmlns:a16="http://schemas.microsoft.com/office/drawing/2014/main" id="{286DEC1B-FD6F-422D-859F-57B915F06786}"/>
              </a:ext>
            </a:extLst>
          </p:cNvPr>
          <p:cNvSpPr/>
          <p:nvPr/>
        </p:nvSpPr>
        <p:spPr>
          <a:xfrm>
            <a:off x="3667442" y="4695068"/>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96F7A1D-4961-4B10-A11B-521F67CC2C93}"/>
              </a:ext>
            </a:extLst>
          </p:cNvPr>
          <p:cNvSpPr txBox="1"/>
          <p:nvPr/>
        </p:nvSpPr>
        <p:spPr>
          <a:xfrm>
            <a:off x="2016021" y="3427595"/>
            <a:ext cx="1281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Application</a:t>
            </a:r>
          </a:p>
        </p:txBody>
      </p:sp>
      <p:sp>
        <p:nvSpPr>
          <p:cNvPr id="14" name="TextBox 13">
            <a:extLst>
              <a:ext uri="{FF2B5EF4-FFF2-40B4-BE49-F238E27FC236}">
                <a16:creationId xmlns:a16="http://schemas.microsoft.com/office/drawing/2014/main" id="{287333AE-3D54-4505-8628-711903A52E2B}"/>
              </a:ext>
            </a:extLst>
          </p:cNvPr>
          <p:cNvSpPr txBox="1"/>
          <p:nvPr/>
        </p:nvSpPr>
        <p:spPr>
          <a:xfrm>
            <a:off x="5306831" y="3433060"/>
            <a:ext cx="1069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Interface</a:t>
            </a:r>
          </a:p>
        </p:txBody>
      </p:sp>
      <p:sp>
        <p:nvSpPr>
          <p:cNvPr id="15" name="TextBox 14">
            <a:extLst>
              <a:ext uri="{FF2B5EF4-FFF2-40B4-BE49-F238E27FC236}">
                <a16:creationId xmlns:a16="http://schemas.microsoft.com/office/drawing/2014/main" id="{13D830D1-EE96-4260-AEEF-A05D2B268F89}"/>
              </a:ext>
            </a:extLst>
          </p:cNvPr>
          <p:cNvSpPr txBox="1"/>
          <p:nvPr/>
        </p:nvSpPr>
        <p:spPr>
          <a:xfrm>
            <a:off x="8510198" y="3426033"/>
            <a:ext cx="1394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Data Source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The notebook makes a get request to SpaceX API (= API Call) </a:t>
            </a:r>
            <a:endParaRPr lang="en-US" sz="2200" dirty="0" err="1">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SpaceX API performs the get request to SpaceX Web Service/Server that sends back data</a:t>
            </a:r>
          </a:p>
          <a:p>
            <a:pPr>
              <a:lnSpc>
                <a:spcPct val="100000"/>
              </a:lnSpc>
              <a:spcBef>
                <a:spcPts val="1400"/>
              </a:spcBef>
            </a:pPr>
            <a:r>
              <a:rPr lang="en-US" sz="2200" dirty="0">
                <a:solidFill>
                  <a:schemeClr val="accent3">
                    <a:lumMod val="25000"/>
                  </a:schemeClr>
                </a:solidFill>
                <a:latin typeface="Abadi"/>
              </a:rPr>
              <a:t>SpaceX API formats the data into a Json file and forwards the result to the notebook</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of the completed </a:t>
            </a:r>
            <a:r>
              <a:rPr lang="en-US" sz="22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SpaceX API calls notebook</a:t>
            </a:r>
            <a:r>
              <a:rPr lang="en-US" sz="2200" dirty="0">
                <a:solidFill>
                  <a:schemeClr val="accent3">
                    <a:lumMod val="25000"/>
                  </a:schemeClr>
                </a:solidFill>
                <a:latin typeface="Abadi"/>
              </a:rPr>
              <a:t> </a:t>
            </a:r>
            <a:endParaRPr lang="en-US" sz="1200">
              <a:solidFill>
                <a:schemeClr val="accent3">
                  <a:lumMod val="25000"/>
                </a:schemeClr>
              </a:solidFill>
              <a:latin typeface="Calibri"/>
              <a:cs typeface="Calibri"/>
            </a:endParaRP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rgbClr val="292929"/>
              </a:solidFill>
              <a:latin typeface="Abadi"/>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Magnetic Disk 1">
            <a:extLst>
              <a:ext uri="{FF2B5EF4-FFF2-40B4-BE49-F238E27FC236}">
                <a16:creationId xmlns:a16="http://schemas.microsoft.com/office/drawing/2014/main" id="{6C63FF97-ABD4-4F7D-92D7-ADE45CB25790}"/>
              </a:ext>
            </a:extLst>
          </p:cNvPr>
          <p:cNvSpPr/>
          <p:nvPr/>
        </p:nvSpPr>
        <p:spPr>
          <a:xfrm>
            <a:off x="10299699" y="3262167"/>
            <a:ext cx="911901" cy="1586458"/>
          </a:xfrm>
          <a:prstGeom prst="flowChartMagneticDisk">
            <a:avLst/>
          </a:prstGeom>
          <a:solidFill>
            <a:schemeClr val="accent3">
              <a:lumMod val="40000"/>
              <a:lumOff val="6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BD26AF11-C57E-45AA-9ADC-B01488EA7793}"/>
              </a:ext>
            </a:extLst>
          </p:cNvPr>
          <p:cNvSpPr/>
          <p:nvPr/>
        </p:nvSpPr>
        <p:spPr>
          <a:xfrm>
            <a:off x="6096675" y="3241258"/>
            <a:ext cx="911901" cy="1586459"/>
          </a:xfrm>
          <a:prstGeom prst="roundRect">
            <a:avLst/>
          </a:prstGeom>
          <a:solidFill>
            <a:schemeClr val="accent4">
              <a:lumMod val="20000"/>
              <a:lumOff val="8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D4F4F8F-028B-4376-BF78-995B48AA6F0C}"/>
              </a:ext>
            </a:extLst>
          </p:cNvPr>
          <p:cNvSpPr/>
          <p:nvPr/>
        </p:nvSpPr>
        <p:spPr>
          <a:xfrm>
            <a:off x="8181401" y="3259423"/>
            <a:ext cx="911901" cy="1573966"/>
          </a:xfrm>
          <a:prstGeom prst="rect">
            <a:avLst/>
          </a:prstGeom>
          <a:solidFill>
            <a:schemeClr val="accent6">
              <a:lumMod val="60000"/>
              <a:lumOff val="4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C95D90D4-A76F-4E9A-AB19-8900B61445F6}"/>
              </a:ext>
            </a:extLst>
          </p:cNvPr>
          <p:cNvSpPr/>
          <p:nvPr/>
        </p:nvSpPr>
        <p:spPr>
          <a:xfrm>
            <a:off x="7129078" y="3481647"/>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API Call</a:t>
            </a:r>
            <a:endParaRPr lang="en-GB" sz="1400" dirty="0"/>
          </a:p>
        </p:txBody>
      </p:sp>
      <p:sp>
        <p:nvSpPr>
          <p:cNvPr id="15" name="Arrow: Right 14">
            <a:extLst>
              <a:ext uri="{FF2B5EF4-FFF2-40B4-BE49-F238E27FC236}">
                <a16:creationId xmlns:a16="http://schemas.microsoft.com/office/drawing/2014/main" id="{4FA03570-52E9-4949-B174-F695BF776BC8}"/>
              </a:ext>
            </a:extLst>
          </p:cNvPr>
          <p:cNvSpPr/>
          <p:nvPr/>
        </p:nvSpPr>
        <p:spPr>
          <a:xfrm>
            <a:off x="9169197" y="3430846"/>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Get</a:t>
            </a:r>
            <a:endParaRPr lang="en-GB" sz="1400" dirty="0"/>
          </a:p>
        </p:txBody>
      </p:sp>
      <p:sp>
        <p:nvSpPr>
          <p:cNvPr id="17" name="Arrow: Left 16">
            <a:extLst>
              <a:ext uri="{FF2B5EF4-FFF2-40B4-BE49-F238E27FC236}">
                <a16:creationId xmlns:a16="http://schemas.microsoft.com/office/drawing/2014/main" id="{E58E8D7E-0610-470E-93FA-0C8F9A84A4F0}"/>
              </a:ext>
            </a:extLst>
          </p:cNvPr>
          <p:cNvSpPr/>
          <p:nvPr/>
        </p:nvSpPr>
        <p:spPr>
          <a:xfrm>
            <a:off x="9174663" y="4250569"/>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Data</a:t>
            </a:r>
          </a:p>
        </p:txBody>
      </p:sp>
      <p:sp>
        <p:nvSpPr>
          <p:cNvPr id="19" name="Arrow: Left 18">
            <a:extLst>
              <a:ext uri="{FF2B5EF4-FFF2-40B4-BE49-F238E27FC236}">
                <a16:creationId xmlns:a16="http://schemas.microsoft.com/office/drawing/2014/main" id="{FA307507-1C64-4B32-A7E3-B35DE9672D12}"/>
              </a:ext>
            </a:extLst>
          </p:cNvPr>
          <p:cNvSpPr/>
          <p:nvPr/>
        </p:nvSpPr>
        <p:spPr>
          <a:xfrm>
            <a:off x="7096442" y="4161668"/>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Json file</a:t>
            </a:r>
            <a:endParaRPr lang="en-GB" sz="1400" dirty="0"/>
          </a:p>
        </p:txBody>
      </p:sp>
      <p:sp>
        <p:nvSpPr>
          <p:cNvPr id="21" name="TextBox 20">
            <a:extLst>
              <a:ext uri="{FF2B5EF4-FFF2-40B4-BE49-F238E27FC236}">
                <a16:creationId xmlns:a16="http://schemas.microsoft.com/office/drawing/2014/main" id="{32CB0F8A-868B-41C1-ADF5-098ECE43AB04}"/>
              </a:ext>
            </a:extLst>
          </p:cNvPr>
          <p:cNvSpPr txBox="1"/>
          <p:nvPr/>
        </p:nvSpPr>
        <p:spPr>
          <a:xfrm>
            <a:off x="5914921" y="2868795"/>
            <a:ext cx="12816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Notebook</a:t>
            </a:r>
          </a:p>
        </p:txBody>
      </p:sp>
      <p:sp>
        <p:nvSpPr>
          <p:cNvPr id="23" name="TextBox 22">
            <a:extLst>
              <a:ext uri="{FF2B5EF4-FFF2-40B4-BE49-F238E27FC236}">
                <a16:creationId xmlns:a16="http://schemas.microsoft.com/office/drawing/2014/main" id="{3B446561-70AE-4661-9BC5-0B6CA067A493}"/>
              </a:ext>
            </a:extLst>
          </p:cNvPr>
          <p:cNvSpPr txBox="1"/>
          <p:nvPr/>
        </p:nvSpPr>
        <p:spPr>
          <a:xfrm>
            <a:off x="8100831" y="2874260"/>
            <a:ext cx="10692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SpaceX API</a:t>
            </a:r>
          </a:p>
        </p:txBody>
      </p:sp>
      <p:sp>
        <p:nvSpPr>
          <p:cNvPr id="25" name="TextBox 24">
            <a:extLst>
              <a:ext uri="{FF2B5EF4-FFF2-40B4-BE49-F238E27FC236}">
                <a16:creationId xmlns:a16="http://schemas.microsoft.com/office/drawing/2014/main" id="{AE57E46F-4B84-462F-913F-584105C05082}"/>
              </a:ext>
            </a:extLst>
          </p:cNvPr>
          <p:cNvSpPr txBox="1"/>
          <p:nvPr/>
        </p:nvSpPr>
        <p:spPr>
          <a:xfrm>
            <a:off x="9970698" y="2752933"/>
            <a:ext cx="1495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SpaceX Web Service/Server</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63954" cy="422482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The notebook call upon the Requests library to execute a get method</a:t>
            </a:r>
          </a:p>
          <a:p>
            <a:pPr>
              <a:lnSpc>
                <a:spcPct val="100000"/>
              </a:lnSpc>
              <a:spcBef>
                <a:spcPts val="1400"/>
              </a:spcBef>
            </a:pPr>
            <a:r>
              <a:rPr lang="en-US" sz="2000" dirty="0">
                <a:solidFill>
                  <a:schemeClr val="accent3">
                    <a:lumMod val="25000"/>
                  </a:schemeClr>
                </a:solidFill>
                <a:latin typeface="Abadi"/>
              </a:rPr>
              <a:t>The Requests execute the get() toward the Wikipedia Server that send back the Webpage as text file</a:t>
            </a: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Requests library makes the text file available for the notebook to be used</a:t>
            </a:r>
            <a:endParaRPr lang="en-US" sz="20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GitHub URL of </a:t>
            </a:r>
            <a:r>
              <a:rPr lang="en-US" sz="2000" dirty="0">
                <a:solidFill>
                  <a:schemeClr val="accent3">
                    <a:lumMod val="25000"/>
                  </a:schemeClr>
                </a:solidFill>
                <a:latin typeface="Abadi"/>
                <a:hlinkClick r:id="" action="ppaction://noaction">
                  <a:extLst>
                    <a:ext uri="{A12FA001-AC4F-418D-AE19-62706E023703}">
                      <ahyp:hlinkClr xmlns:ahyp="http://schemas.microsoft.com/office/drawing/2018/hyperlinkcolor" val="tx"/>
                    </a:ext>
                  </a:extLst>
                </a:hlinkClick>
              </a:rPr>
              <a:t>web scraping notebook</a:t>
            </a:r>
          </a:p>
          <a:p>
            <a:pPr>
              <a:lnSpc>
                <a:spcPct val="100000"/>
              </a:lnSpc>
              <a:spcBef>
                <a:spcPts val="1400"/>
              </a:spcBef>
            </a:pPr>
            <a:endParaRPr lang="en-US" sz="2200" dirty="0">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sp>
        <p:nvSpPr>
          <p:cNvPr id="36" name="Flowchart: Magnetic Disk 35">
            <a:extLst>
              <a:ext uri="{FF2B5EF4-FFF2-40B4-BE49-F238E27FC236}">
                <a16:creationId xmlns:a16="http://schemas.microsoft.com/office/drawing/2014/main" id="{C6A2DDAE-05B2-4DC7-B164-364902301EFE}"/>
              </a:ext>
            </a:extLst>
          </p:cNvPr>
          <p:cNvSpPr/>
          <p:nvPr/>
        </p:nvSpPr>
        <p:spPr>
          <a:xfrm>
            <a:off x="10299699" y="3287567"/>
            <a:ext cx="911901" cy="1586458"/>
          </a:xfrm>
          <a:prstGeom prst="flowChartMagneticDisk">
            <a:avLst/>
          </a:prstGeom>
          <a:solidFill>
            <a:schemeClr val="accent3">
              <a:lumMod val="40000"/>
              <a:lumOff val="6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134CE181-BB26-45F5-AFE8-20EB177ED337}"/>
              </a:ext>
            </a:extLst>
          </p:cNvPr>
          <p:cNvSpPr/>
          <p:nvPr/>
        </p:nvSpPr>
        <p:spPr>
          <a:xfrm>
            <a:off x="6096675" y="3266658"/>
            <a:ext cx="911901" cy="1586459"/>
          </a:xfrm>
          <a:prstGeom prst="roundRect">
            <a:avLst/>
          </a:prstGeom>
          <a:solidFill>
            <a:schemeClr val="accent4">
              <a:lumMod val="20000"/>
              <a:lumOff val="8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22A135B-8A2C-462D-8804-AA52C1DF5805}"/>
              </a:ext>
            </a:extLst>
          </p:cNvPr>
          <p:cNvSpPr/>
          <p:nvPr/>
        </p:nvSpPr>
        <p:spPr>
          <a:xfrm>
            <a:off x="8181401" y="3284823"/>
            <a:ext cx="911901" cy="1573966"/>
          </a:xfrm>
          <a:prstGeom prst="rect">
            <a:avLst/>
          </a:prstGeom>
          <a:solidFill>
            <a:schemeClr val="accent6">
              <a:lumMod val="60000"/>
              <a:lumOff val="40000"/>
            </a:schemeClr>
          </a:solidFill>
          <a:ln>
            <a:solidFill>
              <a:srgbClr val="121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Right 41">
            <a:extLst>
              <a:ext uri="{FF2B5EF4-FFF2-40B4-BE49-F238E27FC236}">
                <a16:creationId xmlns:a16="http://schemas.microsoft.com/office/drawing/2014/main" id="{BA2A2D8D-41DF-4659-BDDB-4C90A52D6F27}"/>
              </a:ext>
            </a:extLst>
          </p:cNvPr>
          <p:cNvSpPr/>
          <p:nvPr/>
        </p:nvSpPr>
        <p:spPr>
          <a:xfrm>
            <a:off x="7129078" y="3507047"/>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dirty="0">
                <a:cs typeface="Calibri"/>
              </a:rPr>
              <a:t>Request</a:t>
            </a:r>
            <a:endParaRPr lang="en-GB" sz="1200" dirty="0"/>
          </a:p>
        </p:txBody>
      </p:sp>
      <p:sp>
        <p:nvSpPr>
          <p:cNvPr id="44" name="Arrow: Right 43">
            <a:extLst>
              <a:ext uri="{FF2B5EF4-FFF2-40B4-BE49-F238E27FC236}">
                <a16:creationId xmlns:a16="http://schemas.microsoft.com/office/drawing/2014/main" id="{398C3E0B-30DA-4E46-9BAC-654A6FBFEC84}"/>
              </a:ext>
            </a:extLst>
          </p:cNvPr>
          <p:cNvSpPr/>
          <p:nvPr/>
        </p:nvSpPr>
        <p:spPr>
          <a:xfrm>
            <a:off x="9169197" y="3456246"/>
            <a:ext cx="974360" cy="487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Get</a:t>
            </a:r>
            <a:endParaRPr lang="en-US" sz="1400" dirty="0"/>
          </a:p>
        </p:txBody>
      </p:sp>
      <p:sp>
        <p:nvSpPr>
          <p:cNvPr id="46" name="Arrow: Left 45">
            <a:extLst>
              <a:ext uri="{FF2B5EF4-FFF2-40B4-BE49-F238E27FC236}">
                <a16:creationId xmlns:a16="http://schemas.microsoft.com/office/drawing/2014/main" id="{3641DB8E-C90C-4C3A-8B28-C4C217004753}"/>
              </a:ext>
            </a:extLst>
          </p:cNvPr>
          <p:cNvSpPr/>
          <p:nvPr/>
        </p:nvSpPr>
        <p:spPr>
          <a:xfrm>
            <a:off x="9174663" y="4199769"/>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Text file</a:t>
            </a:r>
            <a:endParaRPr lang="en-GB" sz="1400" dirty="0"/>
          </a:p>
        </p:txBody>
      </p:sp>
      <p:sp>
        <p:nvSpPr>
          <p:cNvPr id="48" name="Arrow: Left 47">
            <a:extLst>
              <a:ext uri="{FF2B5EF4-FFF2-40B4-BE49-F238E27FC236}">
                <a16:creationId xmlns:a16="http://schemas.microsoft.com/office/drawing/2014/main" id="{592636D6-72F9-45CB-B96D-2BEE579FB7F2}"/>
              </a:ext>
            </a:extLst>
          </p:cNvPr>
          <p:cNvSpPr/>
          <p:nvPr/>
        </p:nvSpPr>
        <p:spPr>
          <a:xfrm>
            <a:off x="7096442" y="4187068"/>
            <a:ext cx="974360" cy="4871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Answer</a:t>
            </a:r>
            <a:endParaRPr lang="en-GB" sz="1400" dirty="0"/>
          </a:p>
        </p:txBody>
      </p:sp>
      <p:sp>
        <p:nvSpPr>
          <p:cNvPr id="50" name="TextBox 49">
            <a:extLst>
              <a:ext uri="{FF2B5EF4-FFF2-40B4-BE49-F238E27FC236}">
                <a16:creationId xmlns:a16="http://schemas.microsoft.com/office/drawing/2014/main" id="{BC913AFA-3FE1-47FA-BABA-568F876C1A83}"/>
              </a:ext>
            </a:extLst>
          </p:cNvPr>
          <p:cNvSpPr txBox="1"/>
          <p:nvPr/>
        </p:nvSpPr>
        <p:spPr>
          <a:xfrm>
            <a:off x="5914921" y="2894195"/>
            <a:ext cx="12816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Notebook</a:t>
            </a:r>
          </a:p>
        </p:txBody>
      </p:sp>
      <p:sp>
        <p:nvSpPr>
          <p:cNvPr id="52" name="TextBox 51">
            <a:extLst>
              <a:ext uri="{FF2B5EF4-FFF2-40B4-BE49-F238E27FC236}">
                <a16:creationId xmlns:a16="http://schemas.microsoft.com/office/drawing/2014/main" id="{A2C8B743-89E7-44ED-A087-323C80F39C04}"/>
              </a:ext>
            </a:extLst>
          </p:cNvPr>
          <p:cNvSpPr txBox="1"/>
          <p:nvPr/>
        </p:nvSpPr>
        <p:spPr>
          <a:xfrm>
            <a:off x="8100831" y="2747260"/>
            <a:ext cx="10692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Requests</a:t>
            </a:r>
            <a:br>
              <a:rPr lang="en-GB" sz="1400" dirty="0"/>
            </a:br>
            <a:r>
              <a:rPr lang="en-GB" sz="1400" dirty="0"/>
              <a:t>Library</a:t>
            </a:r>
          </a:p>
        </p:txBody>
      </p:sp>
      <p:sp>
        <p:nvSpPr>
          <p:cNvPr id="54" name="TextBox 53">
            <a:extLst>
              <a:ext uri="{FF2B5EF4-FFF2-40B4-BE49-F238E27FC236}">
                <a16:creationId xmlns:a16="http://schemas.microsoft.com/office/drawing/2014/main" id="{152A118D-F911-4622-8554-A9519318DB99}"/>
              </a:ext>
            </a:extLst>
          </p:cNvPr>
          <p:cNvSpPr txBox="1"/>
          <p:nvPr/>
        </p:nvSpPr>
        <p:spPr>
          <a:xfrm>
            <a:off x="10046898" y="2746095"/>
            <a:ext cx="1495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t>Wikipedia Web Page/Server</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50</Slides>
  <Notes>4</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2546</cp:revision>
  <dcterms:created xsi:type="dcterms:W3CDTF">2021-04-29T18:58:34Z</dcterms:created>
  <dcterms:modified xsi:type="dcterms:W3CDTF">2022-03-30T14:36:00Z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